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35"/>
  </p:notesMasterIdLst>
  <p:sldIdLst>
    <p:sldId id="256" r:id="rId2"/>
    <p:sldId id="258" r:id="rId3"/>
    <p:sldId id="259" r:id="rId4"/>
    <p:sldId id="263" r:id="rId5"/>
    <p:sldId id="373" r:id="rId6"/>
    <p:sldId id="374" r:id="rId7"/>
    <p:sldId id="375" r:id="rId8"/>
    <p:sldId id="355" r:id="rId9"/>
    <p:sldId id="268" r:id="rId10"/>
    <p:sldId id="302" r:id="rId11"/>
    <p:sldId id="340" r:id="rId12"/>
    <p:sldId id="339" r:id="rId13"/>
    <p:sldId id="342" r:id="rId14"/>
    <p:sldId id="343" r:id="rId15"/>
    <p:sldId id="303" r:id="rId16"/>
    <p:sldId id="338" r:id="rId17"/>
    <p:sldId id="341" r:id="rId18"/>
    <p:sldId id="372" r:id="rId19"/>
    <p:sldId id="356" r:id="rId20"/>
    <p:sldId id="360" r:id="rId21"/>
    <p:sldId id="358" r:id="rId22"/>
    <p:sldId id="359" r:id="rId23"/>
    <p:sldId id="361" r:id="rId24"/>
    <p:sldId id="362" r:id="rId25"/>
    <p:sldId id="363" r:id="rId26"/>
    <p:sldId id="369" r:id="rId27"/>
    <p:sldId id="368" r:id="rId28"/>
    <p:sldId id="370" r:id="rId29"/>
    <p:sldId id="367" r:id="rId30"/>
    <p:sldId id="364" r:id="rId31"/>
    <p:sldId id="366" r:id="rId32"/>
    <p:sldId id="371" r:id="rId33"/>
    <p:sldId id="264"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147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ttinanandini2002@gmail.com" userId="6a4f84dd30543642" providerId="LiveId" clId="{0CEDA7E3-301F-44FA-B190-B186F755B168}"/>
    <pc:docChg chg="custSel addSld modSld">
      <pc:chgData name="battinanandini2002@gmail.com" userId="6a4f84dd30543642" providerId="LiveId" clId="{0CEDA7E3-301F-44FA-B190-B186F755B168}" dt="2022-08-09T18:46:31.510" v="25" actId="123"/>
      <pc:docMkLst>
        <pc:docMk/>
      </pc:docMkLst>
      <pc:sldChg chg="modSp mod">
        <pc:chgData name="battinanandini2002@gmail.com" userId="6a4f84dd30543642" providerId="LiveId" clId="{0CEDA7E3-301F-44FA-B190-B186F755B168}" dt="2022-08-09T18:39:23.873" v="9" actId="20577"/>
        <pc:sldMkLst>
          <pc:docMk/>
          <pc:sldMk cId="0" sldId="258"/>
        </pc:sldMkLst>
        <pc:spChg chg="mod">
          <ac:chgData name="battinanandini2002@gmail.com" userId="6a4f84dd30543642" providerId="LiveId" clId="{0CEDA7E3-301F-44FA-B190-B186F755B168}" dt="2022-08-09T18:39:23.873" v="9" actId="20577"/>
          <ac:spMkLst>
            <pc:docMk/>
            <pc:sldMk cId="0" sldId="258"/>
            <ac:spMk id="3" creationId="{00000000-0000-0000-0000-000000000000}"/>
          </ac:spMkLst>
        </pc:spChg>
      </pc:sldChg>
      <pc:sldChg chg="modSp mod">
        <pc:chgData name="battinanandini2002@gmail.com" userId="6a4f84dd30543642" providerId="LiveId" clId="{0CEDA7E3-301F-44FA-B190-B186F755B168}" dt="2022-08-09T18:34:44.185" v="7" actId="27636"/>
        <pc:sldMkLst>
          <pc:docMk/>
          <pc:sldMk cId="0" sldId="259"/>
        </pc:sldMkLst>
        <pc:spChg chg="mod">
          <ac:chgData name="battinanandini2002@gmail.com" userId="6a4f84dd30543642" providerId="LiveId" clId="{0CEDA7E3-301F-44FA-B190-B186F755B168}" dt="2022-08-09T18:34:44.185" v="7" actId="27636"/>
          <ac:spMkLst>
            <pc:docMk/>
            <pc:sldMk cId="0" sldId="259"/>
            <ac:spMk id="3" creationId="{00000000-0000-0000-0000-000000000000}"/>
          </ac:spMkLst>
        </pc:spChg>
      </pc:sldChg>
      <pc:sldChg chg="modSp new mod">
        <pc:chgData name="battinanandini2002@gmail.com" userId="6a4f84dd30543642" providerId="LiveId" clId="{0CEDA7E3-301F-44FA-B190-B186F755B168}" dt="2022-08-09T18:46:31.510" v="25" actId="123"/>
        <pc:sldMkLst>
          <pc:docMk/>
          <pc:sldMk cId="3333747469" sldId="268"/>
        </pc:sldMkLst>
        <pc:spChg chg="mod">
          <ac:chgData name="battinanandini2002@gmail.com" userId="6a4f84dd30543642" providerId="LiveId" clId="{0CEDA7E3-301F-44FA-B190-B186F755B168}" dt="2022-08-09T18:45:49.325" v="19" actId="20577"/>
          <ac:spMkLst>
            <pc:docMk/>
            <pc:sldMk cId="3333747469" sldId="268"/>
            <ac:spMk id="2" creationId="{EEF220DD-CEFB-F698-966E-829CB72B18BC}"/>
          </ac:spMkLst>
        </pc:spChg>
        <pc:spChg chg="mod">
          <ac:chgData name="battinanandini2002@gmail.com" userId="6a4f84dd30543642" providerId="LiveId" clId="{0CEDA7E3-301F-44FA-B190-B186F755B168}" dt="2022-08-09T18:46:31.510" v="25" actId="123"/>
          <ac:spMkLst>
            <pc:docMk/>
            <pc:sldMk cId="3333747469" sldId="268"/>
            <ac:spMk id="3" creationId="{6C7E442A-5BD1-6706-3D7F-785399A8220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5A71D-5C35-442C-B017-CDA097267E07}" type="datetimeFigureOut">
              <a:rPr lang="en-IN" smtClean="0"/>
              <a:t>09-11-2022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59C454-2652-4265-BD48-0C1118E27087}" type="slidenum">
              <a:rPr lang="en-IN" smtClean="0"/>
              <a:t>‹#›</a:t>
            </a:fld>
            <a:endParaRPr lang="en-IN"/>
          </a:p>
        </p:txBody>
      </p:sp>
    </p:spTree>
    <p:extLst>
      <p:ext uri="{BB962C8B-B14F-4D97-AF65-F5344CB8AC3E}">
        <p14:creationId xmlns:p14="http://schemas.microsoft.com/office/powerpoint/2010/main" val="2173482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5F5F3C42-925F-4FFC-AF31-16E60E54E385}" type="datetime1">
              <a:rPr lang="en-US" smtClean="0"/>
              <a:t>11/9/2022</a:t>
            </a:fld>
            <a:endParaRPr lang="en-US"/>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r>
              <a:rPr lang="en-US"/>
              <a:t>Weapon Detection in Real-Time CCTV Videos Using Deep Learning  Batch-4</a:t>
            </a:r>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825691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BE27E6-7C07-469D-9D83-57FF4A305CC4}" type="datetime1">
              <a:rPr lang="en-US" smtClean="0"/>
              <a:t>11/9/2022</a:t>
            </a:fld>
            <a:endParaRPr lang="en-US"/>
          </a:p>
        </p:txBody>
      </p:sp>
      <p:sp>
        <p:nvSpPr>
          <p:cNvPr id="6" name="Footer Placeholder 5"/>
          <p:cNvSpPr>
            <a:spLocks noGrp="1"/>
          </p:cNvSpPr>
          <p:nvPr>
            <p:ph type="ftr" sz="quarter" idx="11"/>
          </p:nvPr>
        </p:nvSpPr>
        <p:spPr/>
        <p:txBody>
          <a:bodyPr/>
          <a:lstStyle/>
          <a:p>
            <a:r>
              <a:rPr lang="en-US"/>
              <a:t>Weapon Detection in Real-Time CCTV Videos Using Deep Learning  Batch-4</a:t>
            </a: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45637875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7BE27E6-7C07-469D-9D83-57FF4A305CC4}" type="datetime1">
              <a:rPr lang="en-US" smtClean="0"/>
              <a:t>11/9/2022</a:t>
            </a:fld>
            <a:endParaRPr lang="en-US"/>
          </a:p>
        </p:txBody>
      </p:sp>
      <p:sp>
        <p:nvSpPr>
          <p:cNvPr id="5" name="Footer Placeholder 4"/>
          <p:cNvSpPr>
            <a:spLocks noGrp="1"/>
          </p:cNvSpPr>
          <p:nvPr>
            <p:ph type="ftr" sz="quarter" idx="11"/>
          </p:nvPr>
        </p:nvSpPr>
        <p:spPr/>
        <p:txBody>
          <a:bodyPr/>
          <a:lstStyle/>
          <a:p>
            <a:r>
              <a:rPr lang="en-US"/>
              <a:t>Weapon Detection in Real-Time CCTV Videos Using Deep Learning  Batch-4</a:t>
            </a: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1572728767"/>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7BE27E6-7C07-469D-9D83-57FF4A305CC4}" type="datetime1">
              <a:rPr lang="en-US" smtClean="0"/>
              <a:t>11/9/2022</a:t>
            </a:fld>
            <a:endParaRPr lang="en-US"/>
          </a:p>
        </p:txBody>
      </p:sp>
      <p:sp>
        <p:nvSpPr>
          <p:cNvPr id="5" name="Footer Placeholder 4"/>
          <p:cNvSpPr>
            <a:spLocks noGrp="1"/>
          </p:cNvSpPr>
          <p:nvPr>
            <p:ph type="ftr" sz="quarter" idx="11"/>
          </p:nvPr>
        </p:nvSpPr>
        <p:spPr/>
        <p:txBody>
          <a:bodyPr/>
          <a:lstStyle/>
          <a:p>
            <a:r>
              <a:rPr lang="en-US"/>
              <a:t>Weapon Detection in Real-Time CCTV Videos Using Deep Learning  Batch-4</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261849655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BE27E6-7C07-469D-9D83-57FF4A305CC4}" type="datetime1">
              <a:rPr lang="en-US" smtClean="0"/>
              <a:t>11/9/2022</a:t>
            </a:fld>
            <a:endParaRPr lang="en-US"/>
          </a:p>
        </p:txBody>
      </p:sp>
      <p:sp>
        <p:nvSpPr>
          <p:cNvPr id="5" name="Footer Placeholder 4"/>
          <p:cNvSpPr>
            <a:spLocks noGrp="1"/>
          </p:cNvSpPr>
          <p:nvPr>
            <p:ph type="ftr" sz="quarter" idx="11"/>
          </p:nvPr>
        </p:nvSpPr>
        <p:spPr/>
        <p:txBody>
          <a:bodyPr/>
          <a:lstStyle/>
          <a:p>
            <a:r>
              <a:rPr lang="en-US"/>
              <a:t>Weapon Detection in Real-Time CCTV Videos Using Deep Learning  Batch-4</a:t>
            </a:r>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2819911823"/>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7BE27E6-7C07-469D-9D83-57FF4A305CC4}" type="datetime1">
              <a:rPr lang="en-US" smtClean="0"/>
              <a:t>11/9/2022</a:t>
            </a:fld>
            <a:endParaRPr lang="en-US"/>
          </a:p>
        </p:txBody>
      </p:sp>
      <p:sp>
        <p:nvSpPr>
          <p:cNvPr id="8" name="Footer Placeholder 7"/>
          <p:cNvSpPr>
            <a:spLocks noGrp="1"/>
          </p:cNvSpPr>
          <p:nvPr>
            <p:ph type="ftr" sz="quarter" idx="11"/>
          </p:nvPr>
        </p:nvSpPr>
        <p:spPr/>
        <p:txBody>
          <a:bodyPr/>
          <a:lstStyle/>
          <a:p>
            <a:r>
              <a:rPr lang="en-US"/>
              <a:t>Weapon Detection in Real-Time CCTV Videos Using Deep Learning  Batch-4</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3702746850"/>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7BE27E6-7C07-469D-9D83-57FF4A305CC4}" type="datetime1">
              <a:rPr lang="en-US" smtClean="0"/>
              <a:t>11/9/2022</a:t>
            </a:fld>
            <a:endParaRPr lang="en-US"/>
          </a:p>
        </p:txBody>
      </p:sp>
      <p:sp>
        <p:nvSpPr>
          <p:cNvPr id="8" name="Footer Placeholder 7"/>
          <p:cNvSpPr>
            <a:spLocks noGrp="1"/>
          </p:cNvSpPr>
          <p:nvPr>
            <p:ph type="ftr" sz="quarter" idx="11"/>
          </p:nvPr>
        </p:nvSpPr>
        <p:spPr/>
        <p:txBody>
          <a:bodyPr/>
          <a:lstStyle/>
          <a:p>
            <a:r>
              <a:rPr lang="en-US"/>
              <a:t>Weapon Detection in Real-Time CCTV Videos Using Deep Learning  Batch-4</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2006014615"/>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621301" y="6387910"/>
            <a:ext cx="990599" cy="228659"/>
          </a:xfrm>
        </p:spPr>
        <p:txBody>
          <a:bodyPr/>
          <a:lstStyle/>
          <a:p>
            <a:fld id="{8CC4F9E6-2932-4355-897F-33C0223AF6B1}" type="datetime1">
              <a:rPr lang="en-US" smtClean="0"/>
              <a:t>11/9/2022</a:t>
            </a:fld>
            <a:endParaRPr lang="en-US"/>
          </a:p>
        </p:txBody>
      </p:sp>
      <p:sp>
        <p:nvSpPr>
          <p:cNvPr id="5" name="Footer Placeholder 4"/>
          <p:cNvSpPr>
            <a:spLocks noGrp="1"/>
          </p:cNvSpPr>
          <p:nvPr>
            <p:ph type="ftr" sz="quarter" idx="11"/>
          </p:nvPr>
        </p:nvSpPr>
        <p:spPr>
          <a:xfrm>
            <a:off x="516133" y="6387910"/>
            <a:ext cx="3859795" cy="228660"/>
          </a:xfrm>
        </p:spPr>
        <p:txBody>
          <a:bodyPr/>
          <a:lstStyle/>
          <a:p>
            <a:r>
              <a:rPr lang="en-US"/>
              <a:t>Weapon Detection in Real-Time CCTV Videos Using Deep Learning  Batch-4</a:t>
            </a:r>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21476231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C99240-452F-4522-950D-79468D32200D}" type="datetime1">
              <a:rPr lang="en-US" smtClean="0"/>
              <a:t>11/9/2022</a:t>
            </a:fld>
            <a:endParaRPr lang="en-US"/>
          </a:p>
        </p:txBody>
      </p:sp>
      <p:sp>
        <p:nvSpPr>
          <p:cNvPr id="5" name="Footer Placeholder 4"/>
          <p:cNvSpPr>
            <a:spLocks noGrp="1"/>
          </p:cNvSpPr>
          <p:nvPr>
            <p:ph type="ftr" sz="quarter" idx="11"/>
          </p:nvPr>
        </p:nvSpPr>
        <p:spPr>
          <a:xfrm>
            <a:off x="538546" y="6365498"/>
            <a:ext cx="3859795" cy="228660"/>
          </a:xfrm>
        </p:spPr>
        <p:txBody>
          <a:bodyPr/>
          <a:lstStyle/>
          <a:p>
            <a:r>
              <a:rPr lang="en-US"/>
              <a:t>Weapon Detection in Real-Time CCTV Videos Using Deep Learning  Batch-4</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1341928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CBBB2F-1A35-49B3-BC7E-BD47FAAE1ED6}" type="datetime1">
              <a:rPr lang="en-US" smtClean="0"/>
              <a:t>11/9/2022</a:t>
            </a:fld>
            <a:endParaRPr lang="en-US"/>
          </a:p>
        </p:txBody>
      </p:sp>
      <p:sp>
        <p:nvSpPr>
          <p:cNvPr id="5" name="Footer Placeholder 4"/>
          <p:cNvSpPr>
            <a:spLocks noGrp="1"/>
          </p:cNvSpPr>
          <p:nvPr>
            <p:ph type="ftr" sz="quarter" idx="11"/>
          </p:nvPr>
        </p:nvSpPr>
        <p:spPr/>
        <p:txBody>
          <a:bodyPr/>
          <a:lstStyle/>
          <a:p>
            <a:r>
              <a:rPr lang="en-US"/>
              <a:t>Weapon Detection in Real-Time CCTV Videos Using Deep Learning  Batch-4</a:t>
            </a:r>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426830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3E0333-E987-4F4E-8929-5DC56E61F6C1}" type="datetime1">
              <a:rPr lang="en-US" smtClean="0"/>
              <a:t>11/9/2022</a:t>
            </a:fld>
            <a:endParaRPr lang="en-US"/>
          </a:p>
        </p:txBody>
      </p:sp>
      <p:sp>
        <p:nvSpPr>
          <p:cNvPr id="5" name="Footer Placeholder 4"/>
          <p:cNvSpPr>
            <a:spLocks noGrp="1"/>
          </p:cNvSpPr>
          <p:nvPr>
            <p:ph type="ftr" sz="quarter" idx="11"/>
          </p:nvPr>
        </p:nvSpPr>
        <p:spPr/>
        <p:txBody>
          <a:bodyPr/>
          <a:lstStyle/>
          <a:p>
            <a:r>
              <a:rPr lang="en-US"/>
              <a:t>Weapon Detection in Real-Time CCTV Videos Using Deep Learning  Batch-4</a:t>
            </a: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4025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AAF667-2A8C-4DF7-9F90-BF129DACD10C}" type="datetime1">
              <a:rPr lang="en-US" smtClean="0"/>
              <a:t>11/9/2022</a:t>
            </a:fld>
            <a:endParaRPr lang="en-US"/>
          </a:p>
        </p:txBody>
      </p:sp>
      <p:sp>
        <p:nvSpPr>
          <p:cNvPr id="6" name="Footer Placeholder 5"/>
          <p:cNvSpPr>
            <a:spLocks noGrp="1"/>
          </p:cNvSpPr>
          <p:nvPr>
            <p:ph type="ftr" sz="quarter" idx="11"/>
          </p:nvPr>
        </p:nvSpPr>
        <p:spPr/>
        <p:txBody>
          <a:bodyPr/>
          <a:lstStyle/>
          <a:p>
            <a:r>
              <a:rPr lang="en-US"/>
              <a:t>Weapon Detection in Real-Time CCTV Videos Using Deep Learning  Batch-4</a:t>
            </a:r>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3145528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385A3E-C84D-4CCD-8CBA-7BB433E7B6BA}" type="datetime1">
              <a:rPr lang="en-US" smtClean="0"/>
              <a:t>11/9/2022</a:t>
            </a:fld>
            <a:endParaRPr lang="en-US"/>
          </a:p>
        </p:txBody>
      </p:sp>
      <p:sp>
        <p:nvSpPr>
          <p:cNvPr id="8" name="Footer Placeholder 7"/>
          <p:cNvSpPr>
            <a:spLocks noGrp="1"/>
          </p:cNvSpPr>
          <p:nvPr>
            <p:ph type="ftr" sz="quarter" idx="11"/>
          </p:nvPr>
        </p:nvSpPr>
        <p:spPr/>
        <p:txBody>
          <a:bodyPr/>
          <a:lstStyle/>
          <a:p>
            <a:r>
              <a:rPr lang="en-US"/>
              <a:t>Weapon Detection in Real-Time CCTV Videos Using Deep Learning  Batch-4</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1806787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C0FA79-1DB1-480F-8E4C-629B7C34806C}" type="datetime1">
              <a:rPr lang="en-US" smtClean="0"/>
              <a:t>11/9/2022</a:t>
            </a:fld>
            <a:endParaRPr lang="en-US"/>
          </a:p>
        </p:txBody>
      </p:sp>
      <p:sp>
        <p:nvSpPr>
          <p:cNvPr id="4" name="Footer Placeholder 3"/>
          <p:cNvSpPr>
            <a:spLocks noGrp="1"/>
          </p:cNvSpPr>
          <p:nvPr>
            <p:ph type="ftr" sz="quarter" idx="11"/>
          </p:nvPr>
        </p:nvSpPr>
        <p:spPr/>
        <p:txBody>
          <a:bodyPr/>
          <a:lstStyle/>
          <a:p>
            <a:r>
              <a:rPr lang="en-US"/>
              <a:t>Weapon Detection in Real-Time CCTV Videos Using Deep Learning  Batch-4</a:t>
            </a:r>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2571308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E2B407E2-B9A3-43DC-913E-D75E757593BE}" type="datetime1">
              <a:rPr lang="en-US" smtClean="0"/>
              <a:t>11/9/2022</a:t>
            </a:fld>
            <a:endParaRPr lang="en-US"/>
          </a:p>
        </p:txBody>
      </p:sp>
      <p:sp>
        <p:nvSpPr>
          <p:cNvPr id="3" name="Footer Placeholder 2"/>
          <p:cNvSpPr>
            <a:spLocks noGrp="1"/>
          </p:cNvSpPr>
          <p:nvPr>
            <p:ph type="ftr" sz="quarter" idx="11"/>
          </p:nvPr>
        </p:nvSpPr>
        <p:spPr/>
        <p:txBody>
          <a:bodyPr/>
          <a:lstStyle/>
          <a:p>
            <a:r>
              <a:rPr lang="en-US"/>
              <a:t>Weapon Detection in Real-Time CCTV Videos Using Deep Learning  Batch-4</a:t>
            </a:r>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1180078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0CF3BC-4A1B-42E1-87AC-C6E9519F72F5}" type="datetime1">
              <a:rPr lang="en-US" smtClean="0"/>
              <a:t>11/9/2022</a:t>
            </a:fld>
            <a:endParaRPr lang="en-US"/>
          </a:p>
        </p:txBody>
      </p:sp>
      <p:sp>
        <p:nvSpPr>
          <p:cNvPr id="6" name="Footer Placeholder 5"/>
          <p:cNvSpPr>
            <a:spLocks noGrp="1"/>
          </p:cNvSpPr>
          <p:nvPr>
            <p:ph type="ftr" sz="quarter" idx="11"/>
          </p:nvPr>
        </p:nvSpPr>
        <p:spPr/>
        <p:txBody>
          <a:bodyPr/>
          <a:lstStyle/>
          <a:p>
            <a:r>
              <a:rPr lang="en-US"/>
              <a:t>Weapon Detection in Real-Time CCTV Videos Using Deep Learning  Batch-4</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2787321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9B134E-688D-4AB6-A648-857999BDD79A}" type="datetime1">
              <a:rPr lang="en-US" smtClean="0"/>
              <a:t>11/9/2022</a:t>
            </a:fld>
            <a:endParaRPr lang="en-US"/>
          </a:p>
        </p:txBody>
      </p:sp>
      <p:sp>
        <p:nvSpPr>
          <p:cNvPr id="6" name="Footer Placeholder 5"/>
          <p:cNvSpPr>
            <a:spLocks noGrp="1"/>
          </p:cNvSpPr>
          <p:nvPr>
            <p:ph type="ftr" sz="quarter" idx="11"/>
          </p:nvPr>
        </p:nvSpPr>
        <p:spPr/>
        <p:txBody>
          <a:bodyPr/>
          <a:lstStyle/>
          <a:p>
            <a:r>
              <a:rPr lang="en-US"/>
              <a:t>Weapon Detection in Real-Time CCTV Videos Using Deep Learning  Batch-4</a:t>
            </a: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1059370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B7BE27E6-7C07-469D-9D83-57FF4A305CC4}" type="datetime1">
              <a:rPr lang="en-US" smtClean="0"/>
              <a:t>11/9/2022</a:t>
            </a:fld>
            <a:endParaRPr lang="en-US"/>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r>
              <a:rPr lang="en-US"/>
              <a:t>Weapon Detection in Real-Time CCTV Videos Using Deep Learning  Batch-4</a:t>
            </a:r>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4A5A435B-81E9-4357-A82E-A4F07391AE6F}" type="slidenum">
              <a:rPr lang="en-US" smtClean="0"/>
              <a:t>‹#›</a:t>
            </a:fld>
            <a:endParaRPr lang="en-US"/>
          </a:p>
        </p:txBody>
      </p:sp>
    </p:spTree>
    <p:extLst>
      <p:ext uri="{BB962C8B-B14F-4D97-AF65-F5344CB8AC3E}">
        <p14:creationId xmlns:p14="http://schemas.microsoft.com/office/powerpoint/2010/main" val="292373574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hf hdr="0" dt="0"/>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6176" y="1219200"/>
            <a:ext cx="7851648" cy="1828800"/>
          </a:xfrm>
        </p:spPr>
        <p:txBody>
          <a:bodyPr>
            <a:normAutofit fontScale="90000"/>
          </a:bodyPr>
          <a:lstStyle/>
          <a:p>
            <a:r>
              <a:rPr lang="en-US" dirty="0">
                <a:latin typeface="Times New Roman" panose="02020603050405020304" pitchFamily="18" charset="0"/>
                <a:cs typeface="Times New Roman" panose="02020603050405020304" pitchFamily="18" charset="0"/>
              </a:rPr>
              <a:t>Weapon Detection in Real-Time CCTV Videos Using Deep Learning</a:t>
            </a:r>
          </a:p>
        </p:txBody>
      </p:sp>
      <p:sp>
        <p:nvSpPr>
          <p:cNvPr id="3" name="Subtitle 2"/>
          <p:cNvSpPr>
            <a:spLocks noGrp="1"/>
          </p:cNvSpPr>
          <p:nvPr>
            <p:ph type="subTitle" idx="1"/>
          </p:nvPr>
        </p:nvSpPr>
        <p:spPr>
          <a:xfrm>
            <a:off x="5143500" y="4244608"/>
            <a:ext cx="4343400" cy="1631216"/>
          </a:xfrm>
        </p:spPr>
        <p:txBody>
          <a:bodyPr>
            <a:noAutofit/>
          </a:bodyPr>
          <a:lstStyle/>
          <a:p>
            <a:r>
              <a:rPr lang="en-IN" sz="1600" dirty="0">
                <a:solidFill>
                  <a:schemeClr val="bg1"/>
                </a:solidFill>
                <a:latin typeface="Times New Roman" panose="02020603050405020304" pitchFamily="18" charset="0"/>
                <a:cs typeface="Times New Roman" panose="02020603050405020304" pitchFamily="18" charset="0"/>
              </a:rPr>
              <a:t>Guided by </a:t>
            </a:r>
          </a:p>
          <a:p>
            <a:r>
              <a:rPr lang="en-IN" sz="1600" dirty="0" err="1">
                <a:solidFill>
                  <a:schemeClr val="bg1"/>
                </a:solidFill>
                <a:latin typeface="Times New Roman" panose="02020603050405020304" pitchFamily="18" charset="0"/>
                <a:cs typeface="Times New Roman" panose="02020603050405020304" pitchFamily="18" charset="0"/>
              </a:rPr>
              <a:t>Dr.</a:t>
            </a:r>
            <a:r>
              <a:rPr lang="en-IN" sz="1600" dirty="0">
                <a:solidFill>
                  <a:schemeClr val="bg1"/>
                </a:solidFill>
                <a:latin typeface="Times New Roman" panose="02020603050405020304" pitchFamily="18" charset="0"/>
                <a:cs typeface="Times New Roman" panose="02020603050405020304" pitchFamily="18" charset="0"/>
              </a:rPr>
              <a:t> R. Lakshmi </a:t>
            </a:r>
            <a:r>
              <a:rPr lang="en-IN" sz="1600" dirty="0" err="1">
                <a:solidFill>
                  <a:schemeClr val="bg1"/>
                </a:solidFill>
                <a:latin typeface="Times New Roman" panose="02020603050405020304" pitchFamily="18" charset="0"/>
                <a:cs typeface="Times New Roman" panose="02020603050405020304" pitchFamily="18" charset="0"/>
              </a:rPr>
              <a:t>Tulasi</a:t>
            </a:r>
            <a:r>
              <a:rPr lang="en-IN" sz="1600" dirty="0">
                <a:solidFill>
                  <a:schemeClr val="bg1"/>
                </a:solidFill>
                <a:latin typeface="Times New Roman" panose="02020603050405020304" pitchFamily="18" charset="0"/>
                <a:cs typeface="Times New Roman" panose="02020603050405020304" pitchFamily="18" charset="0"/>
              </a:rPr>
              <a:t> Mam</a:t>
            </a:r>
          </a:p>
          <a:p>
            <a:r>
              <a:rPr lang="en-IN" sz="1600" dirty="0" err="1">
                <a:solidFill>
                  <a:schemeClr val="bg1"/>
                </a:solidFill>
                <a:latin typeface="Times New Roman" panose="02020603050405020304" pitchFamily="18" charset="0"/>
                <a:cs typeface="Times New Roman" panose="02020603050405020304" pitchFamily="18" charset="0"/>
              </a:rPr>
              <a:t>Incharge</a:t>
            </a:r>
            <a:r>
              <a:rPr lang="en-IN" sz="1600" dirty="0">
                <a:solidFill>
                  <a:schemeClr val="bg1"/>
                </a:solidFill>
                <a:latin typeface="Times New Roman" panose="02020603050405020304" pitchFamily="18" charset="0"/>
                <a:cs typeface="Times New Roman" panose="02020603050405020304" pitchFamily="18" charset="0"/>
              </a:rPr>
              <a:t>:</a:t>
            </a:r>
          </a:p>
          <a:p>
            <a:r>
              <a:rPr lang="en-US" sz="1600" dirty="0">
                <a:solidFill>
                  <a:schemeClr val="bg1"/>
                </a:solidFill>
                <a:latin typeface="Times New Roman" panose="02020603050405020304" pitchFamily="18" charset="0"/>
                <a:cs typeface="Times New Roman" panose="02020603050405020304" pitchFamily="18" charset="0"/>
              </a:rPr>
              <a:t>Dr. B. Vara Prasad Rao Sir</a:t>
            </a:r>
          </a:p>
        </p:txBody>
      </p:sp>
      <p:sp>
        <p:nvSpPr>
          <p:cNvPr id="5" name="Footer Placeholder 4">
            <a:extLst>
              <a:ext uri="{FF2B5EF4-FFF2-40B4-BE49-F238E27FC236}">
                <a16:creationId xmlns:a16="http://schemas.microsoft.com/office/drawing/2014/main" id="{5FC9875B-1538-07E6-5556-6C472DFCFE81}"/>
              </a:ext>
            </a:extLst>
          </p:cNvPr>
          <p:cNvSpPr>
            <a:spLocks noGrp="1"/>
          </p:cNvSpPr>
          <p:nvPr>
            <p:ph type="ftr" sz="quarter" idx="11"/>
          </p:nvPr>
        </p:nvSpPr>
        <p:spPr>
          <a:xfrm>
            <a:off x="2324100" y="6379707"/>
            <a:ext cx="5638800" cy="365125"/>
          </a:xfrm>
        </p:spPr>
        <p:txBody>
          <a:bodyPr/>
          <a:lstStyle/>
          <a:p>
            <a:r>
              <a:rPr lang="en-US" dirty="0">
                <a:solidFill>
                  <a:schemeClr val="accent1">
                    <a:alpha val="60000"/>
                  </a:schemeClr>
                </a:solidFill>
              </a:rPr>
              <a:t>Weapon Detection in Real-Time CCTV Videos Using Deep Learning  Batch-4</a:t>
            </a:r>
          </a:p>
        </p:txBody>
      </p:sp>
      <p:sp>
        <p:nvSpPr>
          <p:cNvPr id="6" name="Slide Number Placeholder 5">
            <a:extLst>
              <a:ext uri="{FF2B5EF4-FFF2-40B4-BE49-F238E27FC236}">
                <a16:creationId xmlns:a16="http://schemas.microsoft.com/office/drawing/2014/main" id="{A0F8276C-2989-E7DD-EAA5-DC32B6B87975}"/>
              </a:ext>
            </a:extLst>
          </p:cNvPr>
          <p:cNvSpPr>
            <a:spLocks noGrp="1"/>
          </p:cNvSpPr>
          <p:nvPr>
            <p:ph type="sldNum" sz="quarter" idx="12"/>
          </p:nvPr>
        </p:nvSpPr>
        <p:spPr/>
        <p:txBody>
          <a:bodyPr/>
          <a:lstStyle/>
          <a:p>
            <a:fld id="{4A5A435B-81E9-4357-A82E-A4F07391AE6F}" type="slidenum">
              <a:rPr lang="en-US" smtClean="0"/>
              <a:t>1</a:t>
            </a:fld>
            <a:endParaRPr lang="en-US"/>
          </a:p>
        </p:txBody>
      </p:sp>
      <p:sp>
        <p:nvSpPr>
          <p:cNvPr id="4" name="TextBox 3"/>
          <p:cNvSpPr txBox="1"/>
          <p:nvPr/>
        </p:nvSpPr>
        <p:spPr>
          <a:xfrm>
            <a:off x="646176" y="4367719"/>
            <a:ext cx="4876800" cy="1508105"/>
          </a:xfrm>
          <a:prstGeom prst="rect">
            <a:avLst/>
          </a:prstGeom>
          <a:noFill/>
        </p:spPr>
        <p:txBody>
          <a:bodyPr wrap="square" rtlCol="0">
            <a:spAutoFit/>
          </a:bodyPr>
          <a:lstStyle/>
          <a:p>
            <a:pPr algn="just"/>
            <a:r>
              <a:rPr lang="en-IN" dirty="0">
                <a:solidFill>
                  <a:schemeClr val="bg1"/>
                </a:solidFill>
                <a:latin typeface="Times New Roman" panose="02020603050405020304" pitchFamily="18" charset="0"/>
                <a:cs typeface="Times New Roman" panose="02020603050405020304" pitchFamily="18" charset="0"/>
              </a:rPr>
              <a:t>Batch No : 4</a:t>
            </a:r>
          </a:p>
          <a:p>
            <a:pPr algn="just"/>
            <a:r>
              <a:rPr lang="en-IN" dirty="0" err="1">
                <a:solidFill>
                  <a:schemeClr val="bg1"/>
                </a:solidFill>
                <a:latin typeface="Times New Roman" panose="02020603050405020304" pitchFamily="18" charset="0"/>
                <a:cs typeface="Times New Roman" panose="02020603050405020304" pitchFamily="18" charset="0"/>
              </a:rPr>
              <a:t>Battina</a:t>
            </a:r>
            <a:r>
              <a:rPr lang="en-IN" dirty="0">
                <a:solidFill>
                  <a:schemeClr val="bg1"/>
                </a:solidFill>
                <a:latin typeface="Times New Roman" panose="02020603050405020304" pitchFamily="18" charset="0"/>
                <a:cs typeface="Times New Roman" panose="02020603050405020304" pitchFamily="18" charset="0"/>
              </a:rPr>
              <a:t> </a:t>
            </a:r>
            <a:r>
              <a:rPr lang="en-IN" dirty="0" err="1">
                <a:solidFill>
                  <a:schemeClr val="bg1"/>
                </a:solidFill>
                <a:latin typeface="Times New Roman" panose="02020603050405020304" pitchFamily="18" charset="0"/>
                <a:cs typeface="Times New Roman" panose="02020603050405020304" pitchFamily="18" charset="0"/>
              </a:rPr>
              <a:t>Nandini</a:t>
            </a:r>
            <a:r>
              <a:rPr lang="en-IN" dirty="0">
                <a:solidFill>
                  <a:schemeClr val="bg1"/>
                </a:solidFill>
                <a:latin typeface="Times New Roman" panose="02020603050405020304" pitchFamily="18" charset="0"/>
                <a:cs typeface="Times New Roman" panose="02020603050405020304" pitchFamily="18" charset="0"/>
              </a:rPr>
              <a:t>(Y19CS003)</a:t>
            </a:r>
          </a:p>
          <a:p>
            <a:pPr algn="just"/>
            <a:r>
              <a:rPr lang="en-IN" dirty="0" err="1">
                <a:solidFill>
                  <a:schemeClr val="bg1"/>
                </a:solidFill>
                <a:latin typeface="Times New Roman" panose="02020603050405020304" pitchFamily="18" charset="0"/>
                <a:cs typeface="Times New Roman" panose="02020603050405020304" pitchFamily="18" charset="0"/>
              </a:rPr>
              <a:t>Choday</a:t>
            </a:r>
            <a:r>
              <a:rPr lang="en-IN" dirty="0">
                <a:solidFill>
                  <a:schemeClr val="bg1"/>
                </a:solidFill>
                <a:latin typeface="Times New Roman" panose="02020603050405020304" pitchFamily="18" charset="0"/>
                <a:cs typeface="Times New Roman" panose="02020603050405020304" pitchFamily="18" charset="0"/>
              </a:rPr>
              <a:t> </a:t>
            </a:r>
            <a:r>
              <a:rPr lang="en-IN" dirty="0" err="1">
                <a:solidFill>
                  <a:schemeClr val="bg1"/>
                </a:solidFill>
                <a:latin typeface="Times New Roman" panose="02020603050405020304" pitchFamily="18" charset="0"/>
                <a:cs typeface="Times New Roman" panose="02020603050405020304" pitchFamily="18" charset="0"/>
              </a:rPr>
              <a:t>Swetha</a:t>
            </a:r>
            <a:r>
              <a:rPr lang="en-IN" dirty="0">
                <a:solidFill>
                  <a:schemeClr val="bg1"/>
                </a:solidFill>
                <a:latin typeface="Times New Roman" panose="02020603050405020304" pitchFamily="18" charset="0"/>
                <a:cs typeface="Times New Roman" panose="02020603050405020304" pitchFamily="18" charset="0"/>
              </a:rPr>
              <a:t>(Y19CS024)</a:t>
            </a:r>
          </a:p>
          <a:p>
            <a:pPr algn="just"/>
            <a:r>
              <a:rPr lang="en-IN" dirty="0" err="1">
                <a:solidFill>
                  <a:schemeClr val="bg1"/>
                </a:solidFill>
                <a:latin typeface="Times New Roman" panose="02020603050405020304" pitchFamily="18" charset="0"/>
                <a:cs typeface="Times New Roman" panose="02020603050405020304" pitchFamily="18" charset="0"/>
              </a:rPr>
              <a:t>Chittemsetty</a:t>
            </a:r>
            <a:r>
              <a:rPr lang="en-IN" dirty="0">
                <a:solidFill>
                  <a:schemeClr val="bg1"/>
                </a:solidFill>
                <a:latin typeface="Times New Roman" panose="02020603050405020304" pitchFamily="18" charset="0"/>
                <a:cs typeface="Times New Roman" panose="02020603050405020304" pitchFamily="18" charset="0"/>
              </a:rPr>
              <a:t> </a:t>
            </a:r>
            <a:r>
              <a:rPr lang="en-IN" dirty="0" err="1">
                <a:solidFill>
                  <a:schemeClr val="bg1"/>
                </a:solidFill>
                <a:latin typeface="Times New Roman" panose="02020603050405020304" pitchFamily="18" charset="0"/>
                <a:cs typeface="Times New Roman" panose="02020603050405020304" pitchFamily="18" charset="0"/>
              </a:rPr>
              <a:t>Roopa</a:t>
            </a:r>
            <a:r>
              <a:rPr lang="en-IN" dirty="0">
                <a:solidFill>
                  <a:schemeClr val="bg1"/>
                </a:solidFill>
                <a:latin typeface="Times New Roman" panose="02020603050405020304" pitchFamily="18" charset="0"/>
                <a:cs typeface="Times New Roman" panose="02020603050405020304" pitchFamily="18" charset="0"/>
              </a:rPr>
              <a:t> Devi(Y19CS023)</a:t>
            </a:r>
          </a:p>
          <a:p>
            <a:pPr algn="just"/>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381000"/>
            <a:ext cx="8229600" cy="838200"/>
          </a:xfrm>
        </p:spPr>
        <p:txBody>
          <a:bodyPr>
            <a:normAutofit/>
          </a:bodyPr>
          <a:lstStyle/>
          <a:p>
            <a:r>
              <a:rPr lang="en-US" dirty="0"/>
              <a:t>DATAFLOW DIAGRAM</a:t>
            </a:r>
          </a:p>
        </p:txBody>
      </p:sp>
      <p:sp>
        <p:nvSpPr>
          <p:cNvPr id="3" name="Footer Placeholder 2">
            <a:extLst>
              <a:ext uri="{FF2B5EF4-FFF2-40B4-BE49-F238E27FC236}">
                <a16:creationId xmlns:a16="http://schemas.microsoft.com/office/drawing/2014/main" id="{6C5F7933-6667-E012-5463-2890D021FB5C}"/>
              </a:ext>
            </a:extLst>
          </p:cNvPr>
          <p:cNvSpPr>
            <a:spLocks noGrp="1"/>
          </p:cNvSpPr>
          <p:nvPr>
            <p:ph type="ftr" sz="quarter" idx="11"/>
          </p:nvPr>
        </p:nvSpPr>
        <p:spPr>
          <a:xfrm>
            <a:off x="2264020" y="6337299"/>
            <a:ext cx="5810250" cy="365125"/>
          </a:xfrm>
        </p:spPr>
        <p:txBody>
          <a:bodyPr/>
          <a:lstStyle/>
          <a:p>
            <a:r>
              <a:rPr lang="en-US" dirty="0"/>
              <a:t>WEAPON DETECTION IN REAL-TIME CCTV VIDEOS USING DEEP LEARNING Batch-4</a:t>
            </a:r>
          </a:p>
        </p:txBody>
      </p:sp>
      <p:sp>
        <p:nvSpPr>
          <p:cNvPr id="2" name="Slide Number Placeholder 1">
            <a:extLst>
              <a:ext uri="{FF2B5EF4-FFF2-40B4-BE49-F238E27FC236}">
                <a16:creationId xmlns:a16="http://schemas.microsoft.com/office/drawing/2014/main" id="{F55697FF-1316-746F-81AA-223D7EF6CADF}"/>
              </a:ext>
            </a:extLst>
          </p:cNvPr>
          <p:cNvSpPr>
            <a:spLocks noGrp="1"/>
          </p:cNvSpPr>
          <p:nvPr>
            <p:ph type="sldNum" sz="quarter" idx="12"/>
          </p:nvPr>
        </p:nvSpPr>
        <p:spPr/>
        <p:txBody>
          <a:bodyPr/>
          <a:lstStyle/>
          <a:p>
            <a:fld id="{B6F15528-21DE-4FAA-801E-634DDDAF4B2B}" type="slidenum">
              <a:rPr lang="en-US" sz="2400" smtClean="0"/>
              <a:pPr/>
              <a:t>10</a:t>
            </a:fld>
            <a:endParaRPr lang="en-US" sz="2400" dirty="0"/>
          </a:p>
        </p:txBody>
      </p:sp>
      <p:pic>
        <p:nvPicPr>
          <p:cNvPr id="1026" name="Picture 2"/>
          <p:cNvPicPr>
            <a:picLocks noChangeAspect="1" noChangeArrowheads="1"/>
          </p:cNvPicPr>
          <p:nvPr/>
        </p:nvPicPr>
        <p:blipFill>
          <a:blip r:embed="rId2"/>
          <a:srcRect/>
          <a:stretch>
            <a:fillRect/>
          </a:stretch>
        </p:blipFill>
        <p:spPr bwMode="auto">
          <a:xfrm>
            <a:off x="2438400" y="2008798"/>
            <a:ext cx="4362450" cy="4328501"/>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381000"/>
            <a:ext cx="8229600" cy="838200"/>
          </a:xfrm>
        </p:spPr>
        <p:txBody>
          <a:bodyPr>
            <a:normAutofit/>
          </a:bodyPr>
          <a:lstStyle/>
          <a:p>
            <a:r>
              <a:rPr lang="en-US" dirty="0"/>
              <a:t>USECASE DIAGRAM</a:t>
            </a:r>
          </a:p>
        </p:txBody>
      </p:sp>
      <p:sp>
        <p:nvSpPr>
          <p:cNvPr id="3" name="Footer Placeholder 2">
            <a:extLst>
              <a:ext uri="{FF2B5EF4-FFF2-40B4-BE49-F238E27FC236}">
                <a16:creationId xmlns:a16="http://schemas.microsoft.com/office/drawing/2014/main" id="{B450DA9F-68D6-B8EA-2C66-7363DB042E83}"/>
              </a:ext>
            </a:extLst>
          </p:cNvPr>
          <p:cNvSpPr>
            <a:spLocks noGrp="1"/>
          </p:cNvSpPr>
          <p:nvPr>
            <p:ph type="ftr" sz="quarter" idx="11"/>
          </p:nvPr>
        </p:nvSpPr>
        <p:spPr>
          <a:xfrm>
            <a:off x="2133600" y="6438900"/>
            <a:ext cx="5562600" cy="365125"/>
          </a:xfrm>
        </p:spPr>
        <p:txBody>
          <a:bodyPr/>
          <a:lstStyle/>
          <a:p>
            <a:r>
              <a:rPr lang="en-US" dirty="0"/>
              <a:t>WEAPON DETECTION IN REAL-TIME CCTV VIDEOS USING DEEP LEARNING Batch-4</a:t>
            </a:r>
          </a:p>
        </p:txBody>
      </p:sp>
      <p:sp>
        <p:nvSpPr>
          <p:cNvPr id="2" name="Slide Number Placeholder 1">
            <a:extLst>
              <a:ext uri="{FF2B5EF4-FFF2-40B4-BE49-F238E27FC236}">
                <a16:creationId xmlns:a16="http://schemas.microsoft.com/office/drawing/2014/main" id="{A21F587E-890A-255E-4F6F-59067547E235}"/>
              </a:ext>
            </a:extLst>
          </p:cNvPr>
          <p:cNvSpPr>
            <a:spLocks noGrp="1"/>
          </p:cNvSpPr>
          <p:nvPr>
            <p:ph type="sldNum" sz="quarter" idx="12"/>
          </p:nvPr>
        </p:nvSpPr>
        <p:spPr/>
        <p:txBody>
          <a:bodyPr/>
          <a:lstStyle/>
          <a:p>
            <a:fld id="{B6F15528-21DE-4FAA-801E-634DDDAF4B2B}" type="slidenum">
              <a:rPr lang="en-US" sz="2400" smtClean="0"/>
              <a:pPr/>
              <a:t>11</a:t>
            </a:fld>
            <a:endParaRPr lang="en-US" sz="2400" dirty="0"/>
          </a:p>
        </p:txBody>
      </p:sp>
      <p:pic>
        <p:nvPicPr>
          <p:cNvPr id="5" name="Picture 4"/>
          <p:cNvPicPr/>
          <p:nvPr/>
        </p:nvPicPr>
        <p:blipFill>
          <a:blip r:embed="rId2"/>
          <a:srcRect/>
          <a:stretch>
            <a:fillRect/>
          </a:stretch>
        </p:blipFill>
        <p:spPr bwMode="auto">
          <a:xfrm>
            <a:off x="1295400" y="1524000"/>
            <a:ext cx="6205537" cy="4710112"/>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04088"/>
            <a:ext cx="8229600" cy="1143000"/>
          </a:xfrm>
        </p:spPr>
        <p:txBody>
          <a:bodyPr/>
          <a:lstStyle/>
          <a:p>
            <a:r>
              <a:rPr lang="en-US" dirty="0"/>
              <a:t>ACTIVITYDIAGRAM</a:t>
            </a:r>
          </a:p>
        </p:txBody>
      </p:sp>
      <p:pic>
        <p:nvPicPr>
          <p:cNvPr id="2050" name="Picture 2"/>
          <p:cNvPicPr>
            <a:picLocks noChangeAspect="1" noChangeArrowheads="1"/>
          </p:cNvPicPr>
          <p:nvPr/>
        </p:nvPicPr>
        <p:blipFill>
          <a:blip r:embed="rId2"/>
          <a:srcRect/>
          <a:stretch>
            <a:fillRect/>
          </a:stretch>
        </p:blipFill>
        <p:spPr bwMode="auto">
          <a:xfrm>
            <a:off x="3009900" y="1832800"/>
            <a:ext cx="3124200" cy="46101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9EE618BD-AED8-B6D6-C0DF-91A42376689D}"/>
              </a:ext>
            </a:extLst>
          </p:cNvPr>
          <p:cNvSpPr>
            <a:spLocks noGrp="1"/>
          </p:cNvSpPr>
          <p:nvPr>
            <p:ph type="sldNum" sz="quarter" idx="12"/>
          </p:nvPr>
        </p:nvSpPr>
        <p:spPr/>
        <p:txBody>
          <a:bodyPr/>
          <a:lstStyle/>
          <a:p>
            <a:fld id="{B6F15528-21DE-4FAA-801E-634DDDAF4B2B}" type="slidenum">
              <a:rPr lang="en-US" sz="2400" smtClean="0"/>
              <a:pPr/>
              <a:t>12</a:t>
            </a:fld>
            <a:endParaRPr lang="en-US" sz="2400" dirty="0"/>
          </a:p>
        </p:txBody>
      </p:sp>
      <p:sp>
        <p:nvSpPr>
          <p:cNvPr id="3" name="Footer Placeholder 2">
            <a:extLst>
              <a:ext uri="{FF2B5EF4-FFF2-40B4-BE49-F238E27FC236}">
                <a16:creationId xmlns:a16="http://schemas.microsoft.com/office/drawing/2014/main" id="{301F25D8-0D8F-CB0C-7284-D43364C69C2D}"/>
              </a:ext>
            </a:extLst>
          </p:cNvPr>
          <p:cNvSpPr>
            <a:spLocks noGrp="1"/>
          </p:cNvSpPr>
          <p:nvPr>
            <p:ph type="ftr" sz="quarter" idx="11"/>
          </p:nvPr>
        </p:nvSpPr>
        <p:spPr>
          <a:xfrm>
            <a:off x="1219200" y="6356350"/>
            <a:ext cx="5715000" cy="365125"/>
          </a:xfrm>
        </p:spPr>
        <p:txBody>
          <a:bodyPr/>
          <a:lstStyle/>
          <a:p>
            <a:r>
              <a:rPr lang="en-US"/>
              <a:t>WEAPON DETECTION IN REAL-TIME CCTV VIDEOS USING DEEP LEARNING Batch-4</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04088"/>
            <a:ext cx="8229600" cy="1143000"/>
          </a:xfrm>
        </p:spPr>
        <p:txBody>
          <a:bodyPr/>
          <a:lstStyle/>
          <a:p>
            <a:r>
              <a:rPr lang="en-US" dirty="0"/>
              <a:t>SEQUENCE DIAGRAM</a:t>
            </a:r>
          </a:p>
        </p:txBody>
      </p:sp>
      <p:pic>
        <p:nvPicPr>
          <p:cNvPr id="5" name="Picture 4"/>
          <p:cNvPicPr/>
          <p:nvPr/>
        </p:nvPicPr>
        <p:blipFill>
          <a:blip r:embed="rId2"/>
          <a:srcRect/>
          <a:stretch>
            <a:fillRect/>
          </a:stretch>
        </p:blipFill>
        <p:spPr bwMode="auto">
          <a:xfrm>
            <a:off x="1676400" y="1819275"/>
            <a:ext cx="5562600" cy="5038725"/>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B3B21FBD-F5AC-0F69-7B5D-382111613529}"/>
              </a:ext>
            </a:extLst>
          </p:cNvPr>
          <p:cNvSpPr>
            <a:spLocks noGrp="1"/>
          </p:cNvSpPr>
          <p:nvPr>
            <p:ph type="sldNum" sz="quarter" idx="12"/>
          </p:nvPr>
        </p:nvSpPr>
        <p:spPr/>
        <p:txBody>
          <a:bodyPr/>
          <a:lstStyle/>
          <a:p>
            <a:fld id="{B6F15528-21DE-4FAA-801E-634DDDAF4B2B}" type="slidenum">
              <a:rPr lang="en-US" sz="2400" smtClean="0"/>
              <a:pPr/>
              <a:t>13</a:t>
            </a:fld>
            <a:endParaRPr lang="en-US" sz="2400" dirty="0"/>
          </a:p>
        </p:txBody>
      </p:sp>
      <p:sp>
        <p:nvSpPr>
          <p:cNvPr id="3" name="Footer Placeholder 2">
            <a:extLst>
              <a:ext uri="{FF2B5EF4-FFF2-40B4-BE49-F238E27FC236}">
                <a16:creationId xmlns:a16="http://schemas.microsoft.com/office/drawing/2014/main" id="{6D809776-C39F-2415-59A8-4CBA7F5E8D8A}"/>
              </a:ext>
            </a:extLst>
          </p:cNvPr>
          <p:cNvSpPr>
            <a:spLocks noGrp="1"/>
          </p:cNvSpPr>
          <p:nvPr>
            <p:ph type="ftr" sz="quarter" idx="11"/>
          </p:nvPr>
        </p:nvSpPr>
        <p:spPr>
          <a:xfrm>
            <a:off x="2209800" y="6379707"/>
            <a:ext cx="6629400" cy="365125"/>
          </a:xfrm>
        </p:spPr>
        <p:txBody>
          <a:bodyPr/>
          <a:lstStyle/>
          <a:p>
            <a:r>
              <a:rPr lang="en-US"/>
              <a:t>WEAPON DETECTION IN REAL-TIME CCTV VIDEOS USING DEEP LEARNING Batch-4</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04088"/>
            <a:ext cx="8229600" cy="1143000"/>
          </a:xfrm>
        </p:spPr>
        <p:txBody>
          <a:bodyPr/>
          <a:lstStyle/>
          <a:p>
            <a:r>
              <a:rPr lang="en-US" dirty="0"/>
              <a:t>COLLABORATION DIAGRAM</a:t>
            </a:r>
          </a:p>
        </p:txBody>
      </p:sp>
      <p:pic>
        <p:nvPicPr>
          <p:cNvPr id="5" name="Picture 4"/>
          <p:cNvPicPr/>
          <p:nvPr/>
        </p:nvPicPr>
        <p:blipFill>
          <a:blip r:embed="rId2"/>
          <a:srcRect/>
          <a:stretch>
            <a:fillRect/>
          </a:stretch>
        </p:blipFill>
        <p:spPr bwMode="auto">
          <a:xfrm>
            <a:off x="2019300" y="2743200"/>
            <a:ext cx="5105400" cy="13716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8356690A-6501-22B8-166B-C482A7E0A17C}"/>
              </a:ext>
            </a:extLst>
          </p:cNvPr>
          <p:cNvSpPr>
            <a:spLocks noGrp="1"/>
          </p:cNvSpPr>
          <p:nvPr>
            <p:ph type="sldNum" sz="quarter" idx="12"/>
          </p:nvPr>
        </p:nvSpPr>
        <p:spPr/>
        <p:txBody>
          <a:bodyPr/>
          <a:lstStyle/>
          <a:p>
            <a:fld id="{B6F15528-21DE-4FAA-801E-634DDDAF4B2B}" type="slidenum">
              <a:rPr lang="en-US" sz="2400" smtClean="0"/>
              <a:pPr/>
              <a:t>14</a:t>
            </a:fld>
            <a:endParaRPr lang="en-US" sz="2400" dirty="0"/>
          </a:p>
        </p:txBody>
      </p:sp>
      <p:sp>
        <p:nvSpPr>
          <p:cNvPr id="3" name="Footer Placeholder 2">
            <a:extLst>
              <a:ext uri="{FF2B5EF4-FFF2-40B4-BE49-F238E27FC236}">
                <a16:creationId xmlns:a16="http://schemas.microsoft.com/office/drawing/2014/main" id="{C17762B5-C7AF-4CF3-F24A-4F76863C134B}"/>
              </a:ext>
            </a:extLst>
          </p:cNvPr>
          <p:cNvSpPr>
            <a:spLocks noGrp="1"/>
          </p:cNvSpPr>
          <p:nvPr>
            <p:ph type="ftr" sz="quarter" idx="11"/>
          </p:nvPr>
        </p:nvSpPr>
        <p:spPr>
          <a:xfrm>
            <a:off x="2133600" y="6356350"/>
            <a:ext cx="5562600" cy="365125"/>
          </a:xfrm>
        </p:spPr>
        <p:txBody>
          <a:bodyPr/>
          <a:lstStyle/>
          <a:p>
            <a:r>
              <a:rPr lang="en-US"/>
              <a:t>WEAPON DETECTION IN REAL-TIME CCTV VIDEOS USING DEEP LEARNING Batch-4</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71475" y="276225"/>
            <a:ext cx="8229600" cy="1143000"/>
          </a:xfrm>
        </p:spPr>
        <p:txBody>
          <a:bodyPr/>
          <a:lstStyle/>
          <a:p>
            <a:r>
              <a:rPr lang="en-US" dirty="0"/>
              <a:t>CLASS DIAGRAM</a:t>
            </a:r>
          </a:p>
        </p:txBody>
      </p:sp>
      <p:pic>
        <p:nvPicPr>
          <p:cNvPr id="4" name="Picture 3"/>
          <p:cNvPicPr/>
          <p:nvPr/>
        </p:nvPicPr>
        <p:blipFill>
          <a:blip r:embed="rId2"/>
          <a:srcRect/>
          <a:stretch>
            <a:fillRect/>
          </a:stretch>
        </p:blipFill>
        <p:spPr bwMode="auto">
          <a:xfrm>
            <a:off x="3200400" y="1490663"/>
            <a:ext cx="3200400" cy="4775199"/>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66E79748-E724-C9B7-0160-06E6A574E64D}"/>
              </a:ext>
            </a:extLst>
          </p:cNvPr>
          <p:cNvSpPr>
            <a:spLocks noGrp="1"/>
          </p:cNvSpPr>
          <p:nvPr>
            <p:ph type="sldNum" sz="quarter" idx="12"/>
          </p:nvPr>
        </p:nvSpPr>
        <p:spPr>
          <a:xfrm>
            <a:off x="7896225" y="6356350"/>
            <a:ext cx="762000" cy="365125"/>
          </a:xfrm>
        </p:spPr>
        <p:txBody>
          <a:bodyPr/>
          <a:lstStyle/>
          <a:p>
            <a:fld id="{B6F15528-21DE-4FAA-801E-634DDDAF4B2B}" type="slidenum">
              <a:rPr lang="en-US" sz="2400" smtClean="0"/>
              <a:pPr/>
              <a:t>15</a:t>
            </a:fld>
            <a:endParaRPr lang="en-US" sz="2400" dirty="0"/>
          </a:p>
        </p:txBody>
      </p:sp>
      <p:sp>
        <p:nvSpPr>
          <p:cNvPr id="5" name="Footer Placeholder 4">
            <a:extLst>
              <a:ext uri="{FF2B5EF4-FFF2-40B4-BE49-F238E27FC236}">
                <a16:creationId xmlns:a16="http://schemas.microsoft.com/office/drawing/2014/main" id="{DF335A2A-9C7E-6CE9-68A4-403D6AD39794}"/>
              </a:ext>
            </a:extLst>
          </p:cNvPr>
          <p:cNvSpPr>
            <a:spLocks noGrp="1"/>
          </p:cNvSpPr>
          <p:nvPr>
            <p:ph type="ftr" sz="quarter" idx="11"/>
          </p:nvPr>
        </p:nvSpPr>
        <p:spPr>
          <a:xfrm>
            <a:off x="1828800" y="6356350"/>
            <a:ext cx="5410200" cy="365125"/>
          </a:xfrm>
        </p:spPr>
        <p:txBody>
          <a:bodyPr/>
          <a:lstStyle/>
          <a:p>
            <a:r>
              <a:rPr lang="en-US"/>
              <a:t>WEAPON DETECTION IN REAL-TIME CCTV VIDEOS USING DEEP LEARNING Batch-4</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704088"/>
            <a:ext cx="8229600" cy="1143000"/>
          </a:xfrm>
        </p:spPr>
        <p:txBody>
          <a:bodyPr/>
          <a:lstStyle/>
          <a:p>
            <a:r>
              <a:rPr lang="en-US" dirty="0"/>
              <a:t>COMPONENT DIAGRAM</a:t>
            </a:r>
          </a:p>
        </p:txBody>
      </p:sp>
      <p:pic>
        <p:nvPicPr>
          <p:cNvPr id="4" name="Picture 3"/>
          <p:cNvPicPr/>
          <p:nvPr/>
        </p:nvPicPr>
        <p:blipFill>
          <a:blip r:embed="rId2"/>
          <a:srcRect/>
          <a:stretch>
            <a:fillRect/>
          </a:stretch>
        </p:blipFill>
        <p:spPr bwMode="auto">
          <a:xfrm>
            <a:off x="1409700" y="2082419"/>
            <a:ext cx="6324600" cy="40386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2409072A-B10D-AF9C-FEA8-0F88E4378219}"/>
              </a:ext>
            </a:extLst>
          </p:cNvPr>
          <p:cNvSpPr>
            <a:spLocks noGrp="1"/>
          </p:cNvSpPr>
          <p:nvPr>
            <p:ph type="sldNum" sz="quarter" idx="12"/>
          </p:nvPr>
        </p:nvSpPr>
        <p:spPr/>
        <p:txBody>
          <a:bodyPr/>
          <a:lstStyle/>
          <a:p>
            <a:fld id="{B6F15528-21DE-4FAA-801E-634DDDAF4B2B}" type="slidenum">
              <a:rPr lang="en-US" sz="2400" smtClean="0"/>
              <a:pPr/>
              <a:t>16</a:t>
            </a:fld>
            <a:endParaRPr lang="en-US" sz="2400" dirty="0"/>
          </a:p>
        </p:txBody>
      </p:sp>
      <p:sp>
        <p:nvSpPr>
          <p:cNvPr id="5" name="Footer Placeholder 4">
            <a:extLst>
              <a:ext uri="{FF2B5EF4-FFF2-40B4-BE49-F238E27FC236}">
                <a16:creationId xmlns:a16="http://schemas.microsoft.com/office/drawing/2014/main" id="{58039AE8-8738-3930-8479-EFD9478F7632}"/>
              </a:ext>
            </a:extLst>
          </p:cNvPr>
          <p:cNvSpPr>
            <a:spLocks noGrp="1"/>
          </p:cNvSpPr>
          <p:nvPr>
            <p:ph type="ftr" sz="quarter" idx="11"/>
          </p:nvPr>
        </p:nvSpPr>
        <p:spPr>
          <a:xfrm>
            <a:off x="2057400" y="6356350"/>
            <a:ext cx="5562600" cy="365125"/>
          </a:xfrm>
        </p:spPr>
        <p:txBody>
          <a:bodyPr/>
          <a:lstStyle/>
          <a:p>
            <a:r>
              <a:rPr lang="en-US"/>
              <a:t>WEAPON DETECTION IN REAL-TIME CCTV VIDEOS USING DEEP LEARNING Batch-4</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704088"/>
            <a:ext cx="8229600" cy="1143000"/>
          </a:xfrm>
        </p:spPr>
        <p:txBody>
          <a:bodyPr/>
          <a:lstStyle/>
          <a:p>
            <a:r>
              <a:rPr lang="en-US" dirty="0"/>
              <a:t>DATAFLOW DIAGRAM</a:t>
            </a:r>
          </a:p>
        </p:txBody>
      </p:sp>
      <p:pic>
        <p:nvPicPr>
          <p:cNvPr id="4" name="Picture 3"/>
          <p:cNvPicPr/>
          <p:nvPr/>
        </p:nvPicPr>
        <p:blipFill>
          <a:blip r:embed="rId2"/>
          <a:srcRect/>
          <a:stretch>
            <a:fillRect/>
          </a:stretch>
        </p:blipFill>
        <p:spPr bwMode="auto">
          <a:xfrm>
            <a:off x="1866899" y="3124200"/>
            <a:ext cx="5438775" cy="11430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570B2F20-9578-56BF-8017-CD0C3F74DDBD}"/>
              </a:ext>
            </a:extLst>
          </p:cNvPr>
          <p:cNvSpPr>
            <a:spLocks noGrp="1"/>
          </p:cNvSpPr>
          <p:nvPr>
            <p:ph type="sldNum" sz="quarter" idx="12"/>
          </p:nvPr>
        </p:nvSpPr>
        <p:spPr/>
        <p:txBody>
          <a:bodyPr/>
          <a:lstStyle/>
          <a:p>
            <a:fld id="{B6F15528-21DE-4FAA-801E-634DDDAF4B2B}" type="slidenum">
              <a:rPr lang="en-US" sz="2400" smtClean="0"/>
              <a:pPr/>
              <a:t>17</a:t>
            </a:fld>
            <a:endParaRPr lang="en-US" sz="2400" dirty="0"/>
          </a:p>
        </p:txBody>
      </p:sp>
      <p:sp>
        <p:nvSpPr>
          <p:cNvPr id="5" name="Footer Placeholder 4">
            <a:extLst>
              <a:ext uri="{FF2B5EF4-FFF2-40B4-BE49-F238E27FC236}">
                <a16:creationId xmlns:a16="http://schemas.microsoft.com/office/drawing/2014/main" id="{AA33CF4C-BF04-C60F-9CC2-40E59791C4CE}"/>
              </a:ext>
            </a:extLst>
          </p:cNvPr>
          <p:cNvSpPr>
            <a:spLocks noGrp="1"/>
          </p:cNvSpPr>
          <p:nvPr>
            <p:ph type="ftr" sz="quarter" idx="11"/>
          </p:nvPr>
        </p:nvSpPr>
        <p:spPr>
          <a:xfrm>
            <a:off x="1852612" y="6356350"/>
            <a:ext cx="5438774" cy="365125"/>
          </a:xfrm>
        </p:spPr>
        <p:txBody>
          <a:bodyPr/>
          <a:lstStyle/>
          <a:p>
            <a:r>
              <a:rPr lang="en-US"/>
              <a:t>WEAPON DETECTION IN REAL-TIME CCTV VIDEOS USING DEEP LEARNING Batch-4</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27DF-1E12-58F2-619C-E9EA36AC9B10}"/>
              </a:ext>
            </a:extLst>
          </p:cNvPr>
          <p:cNvSpPr>
            <a:spLocks noGrp="1"/>
          </p:cNvSpPr>
          <p:nvPr>
            <p:ph type="ctrTitle"/>
          </p:nvPr>
        </p:nvSpPr>
        <p:spPr>
          <a:xfrm>
            <a:off x="3505200" y="1219200"/>
            <a:ext cx="5917679" cy="2550877"/>
          </a:xfrm>
        </p:spPr>
        <p:txBody>
          <a:bodyPr/>
          <a:lstStyle/>
          <a:p>
            <a:r>
              <a:rPr lang="en-IN" dirty="0"/>
              <a:t>Results</a:t>
            </a:r>
          </a:p>
        </p:txBody>
      </p:sp>
      <p:sp>
        <p:nvSpPr>
          <p:cNvPr id="3" name="Subtitle 2">
            <a:extLst>
              <a:ext uri="{FF2B5EF4-FFF2-40B4-BE49-F238E27FC236}">
                <a16:creationId xmlns:a16="http://schemas.microsoft.com/office/drawing/2014/main" id="{E63BF236-14F6-5875-7F72-B424C1F48448}"/>
              </a:ext>
            </a:extLst>
          </p:cNvPr>
          <p:cNvSpPr>
            <a:spLocks noGrp="1"/>
          </p:cNvSpPr>
          <p:nvPr>
            <p:ph type="subTitle" idx="1"/>
          </p:nvPr>
        </p:nvSpPr>
        <p:spPr>
          <a:xfrm>
            <a:off x="866441" y="4777380"/>
            <a:ext cx="1800560" cy="175620"/>
          </a:xfrm>
        </p:spPr>
        <p:txBody>
          <a:bodyPr>
            <a:normAutofit fontScale="32500" lnSpcReduction="20000"/>
          </a:bodyPr>
          <a:lstStyle/>
          <a:p>
            <a:endParaRPr lang="en-IN" dirty="0"/>
          </a:p>
        </p:txBody>
      </p:sp>
      <p:sp>
        <p:nvSpPr>
          <p:cNvPr id="4" name="Footer Placeholder 3">
            <a:extLst>
              <a:ext uri="{FF2B5EF4-FFF2-40B4-BE49-F238E27FC236}">
                <a16:creationId xmlns:a16="http://schemas.microsoft.com/office/drawing/2014/main" id="{BB5DCC92-7EA7-8485-DF6A-70FF966D521E}"/>
              </a:ext>
            </a:extLst>
          </p:cNvPr>
          <p:cNvSpPr>
            <a:spLocks noGrp="1"/>
          </p:cNvSpPr>
          <p:nvPr>
            <p:ph type="ftr" sz="quarter" idx="11"/>
          </p:nvPr>
        </p:nvSpPr>
        <p:spPr>
          <a:xfrm>
            <a:off x="2595563" y="6400800"/>
            <a:ext cx="4876800" cy="304860"/>
          </a:xfrm>
        </p:spPr>
        <p:txBody>
          <a:bodyPr/>
          <a:lstStyle/>
          <a:p>
            <a:r>
              <a:rPr lang="en-US" dirty="0">
                <a:solidFill>
                  <a:schemeClr val="accent1">
                    <a:alpha val="60000"/>
                  </a:schemeClr>
                </a:solidFill>
              </a:rPr>
              <a:t>Weapon Detection in Real-Time CCTV Videos Using Deep Learning  Batch-4</a:t>
            </a:r>
          </a:p>
        </p:txBody>
      </p:sp>
      <p:sp>
        <p:nvSpPr>
          <p:cNvPr id="5" name="Slide Number Placeholder 4">
            <a:extLst>
              <a:ext uri="{FF2B5EF4-FFF2-40B4-BE49-F238E27FC236}">
                <a16:creationId xmlns:a16="http://schemas.microsoft.com/office/drawing/2014/main" id="{38EC2EB7-8A8A-8D80-39EC-A6D515861DF2}"/>
              </a:ext>
            </a:extLst>
          </p:cNvPr>
          <p:cNvSpPr>
            <a:spLocks noGrp="1"/>
          </p:cNvSpPr>
          <p:nvPr>
            <p:ph type="sldNum" sz="quarter" idx="12"/>
          </p:nvPr>
        </p:nvSpPr>
        <p:spPr/>
        <p:txBody>
          <a:bodyPr/>
          <a:lstStyle/>
          <a:p>
            <a:fld id="{4A5A435B-81E9-4357-A82E-A4F07391AE6F}" type="slidenum">
              <a:rPr lang="en-US" smtClean="0"/>
              <a:t>18</a:t>
            </a:fld>
            <a:endParaRPr lang="en-US"/>
          </a:p>
        </p:txBody>
      </p:sp>
    </p:spTree>
    <p:extLst>
      <p:ext uri="{BB962C8B-B14F-4D97-AF65-F5344CB8AC3E}">
        <p14:creationId xmlns:p14="http://schemas.microsoft.com/office/powerpoint/2010/main" val="2056047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E2666-D44C-9352-3C03-92D29A950967}"/>
              </a:ext>
            </a:extLst>
          </p:cNvPr>
          <p:cNvSpPr>
            <a:spLocks noGrp="1"/>
          </p:cNvSpPr>
          <p:nvPr>
            <p:ph type="title"/>
          </p:nvPr>
        </p:nvSpPr>
        <p:spPr/>
        <p:txBody>
          <a:bodyPr/>
          <a:lstStyle/>
          <a:p>
            <a:endParaRPr lang="en-IN"/>
          </a:p>
        </p:txBody>
      </p:sp>
      <p:sp>
        <p:nvSpPr>
          <p:cNvPr id="4" name="Footer Placeholder 3">
            <a:extLst>
              <a:ext uri="{FF2B5EF4-FFF2-40B4-BE49-F238E27FC236}">
                <a16:creationId xmlns:a16="http://schemas.microsoft.com/office/drawing/2014/main" id="{811AC636-6F2F-7CEB-4E47-3BE75DAE9D9A}"/>
              </a:ext>
            </a:extLst>
          </p:cNvPr>
          <p:cNvSpPr>
            <a:spLocks noGrp="1"/>
          </p:cNvSpPr>
          <p:nvPr>
            <p:ph type="ftr" sz="quarter" idx="11"/>
          </p:nvPr>
        </p:nvSpPr>
        <p:spPr>
          <a:xfrm>
            <a:off x="2209800" y="6503691"/>
            <a:ext cx="5657557" cy="117157"/>
          </a:xfrm>
        </p:spPr>
        <p:txBody>
          <a:bodyPr/>
          <a:lstStyle/>
          <a:p>
            <a:r>
              <a:rPr lang="en-US"/>
              <a:t>Weapon Detection in Real-Time CCTV Videos Using Deep Learning  Batch-4</a:t>
            </a:r>
          </a:p>
        </p:txBody>
      </p:sp>
      <p:sp>
        <p:nvSpPr>
          <p:cNvPr id="5" name="Slide Number Placeholder 4">
            <a:extLst>
              <a:ext uri="{FF2B5EF4-FFF2-40B4-BE49-F238E27FC236}">
                <a16:creationId xmlns:a16="http://schemas.microsoft.com/office/drawing/2014/main" id="{DEEF7566-F979-DDEA-01DD-ED3FC536A884}"/>
              </a:ext>
            </a:extLst>
          </p:cNvPr>
          <p:cNvSpPr>
            <a:spLocks noGrp="1"/>
          </p:cNvSpPr>
          <p:nvPr>
            <p:ph type="sldNum" sz="quarter" idx="12"/>
          </p:nvPr>
        </p:nvSpPr>
        <p:spPr/>
        <p:txBody>
          <a:bodyPr/>
          <a:lstStyle/>
          <a:p>
            <a:fld id="{4A5A435B-81E9-4357-A82E-A4F07391AE6F}" type="slidenum">
              <a:rPr lang="en-US" smtClean="0"/>
              <a:t>19</a:t>
            </a:fld>
            <a:endParaRPr lang="en-US"/>
          </a:p>
        </p:txBody>
      </p:sp>
      <p:pic>
        <p:nvPicPr>
          <p:cNvPr id="19" name="Content Placeholder 18">
            <a:extLst>
              <a:ext uri="{FF2B5EF4-FFF2-40B4-BE49-F238E27FC236}">
                <a16:creationId xmlns:a16="http://schemas.microsoft.com/office/drawing/2014/main" id="{AD9CD0D8-485B-F13B-9485-D9E0BDAC49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2364" y="2047094"/>
            <a:ext cx="6951431" cy="3908272"/>
          </a:xfrm>
        </p:spPr>
      </p:pic>
    </p:spTree>
    <p:extLst>
      <p:ext uri="{BB962C8B-B14F-4D97-AF65-F5344CB8AC3E}">
        <p14:creationId xmlns:p14="http://schemas.microsoft.com/office/powerpoint/2010/main" val="2975779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latin typeface="Times New Roman" panose="02020603050405020304" pitchFamily="18" charset="0"/>
                <a:cs typeface="Times New Roman" panose="02020603050405020304" pitchFamily="18" charset="0"/>
              </a:rPr>
              <a:t>Problem Statement</a:t>
            </a:r>
            <a:br>
              <a:rPr lang="en-IN" dirty="0"/>
            </a:br>
            <a:endParaRPr lang="en-US" dirty="0"/>
          </a:p>
        </p:txBody>
      </p:sp>
      <p:sp>
        <p:nvSpPr>
          <p:cNvPr id="3" name="Content Placeholder 2"/>
          <p:cNvSpPr>
            <a:spLocks noGrp="1"/>
          </p:cNvSpPr>
          <p:nvPr>
            <p:ph idx="1"/>
          </p:nvPr>
        </p:nvSpPr>
        <p:spPr>
          <a:xfrm>
            <a:off x="533400" y="2173150"/>
            <a:ext cx="8229600" cy="4389120"/>
          </a:xfrm>
        </p:spPr>
        <p:txBody>
          <a:bodyPr/>
          <a:lstStyle/>
          <a:p>
            <a:pPr algn="just"/>
            <a:r>
              <a:rPr lang="en-US" dirty="0">
                <a:latin typeface="Times New Roman" panose="02020603050405020304" pitchFamily="18" charset="0"/>
                <a:cs typeface="Times New Roman" panose="02020603050405020304" pitchFamily="18" charset="0"/>
              </a:rPr>
              <a:t>In this project, we tackle the problem of detecting the presence of weapons within an image.</a:t>
            </a:r>
          </a:p>
          <a:p>
            <a:pPr algn="just"/>
            <a:r>
              <a:rPr lang="en-US" dirty="0">
                <a:latin typeface="Times New Roman" panose="02020603050405020304" pitchFamily="18" charset="0"/>
                <a:cs typeface="Times New Roman" panose="02020603050405020304" pitchFamily="18" charset="0"/>
              </a:rPr>
              <a:t>We want to learn a function that given an image as input returns the presence and the location of the weapon.</a:t>
            </a:r>
          </a:p>
          <a:p>
            <a:pPr algn="just"/>
            <a:r>
              <a:rPr lang="en-US" dirty="0">
                <a:latin typeface="Times New Roman" panose="02020603050405020304" pitchFamily="18" charset="0"/>
                <a:cs typeface="Times New Roman" panose="02020603050405020304" pitchFamily="18" charset="0"/>
              </a:rPr>
              <a:t>Weapon detection presents some peculiar and significant challenges. </a:t>
            </a:r>
          </a:p>
          <a:p>
            <a:pPr algn="just"/>
            <a:r>
              <a:rPr lang="en-US" dirty="0">
                <a:latin typeface="Times New Roman" panose="02020603050405020304" pitchFamily="18" charset="0"/>
                <a:ea typeface="Tahoma" panose="020B0604030504040204" pitchFamily="34" charset="0"/>
                <a:cs typeface="Times New Roman" panose="02020603050405020304" pitchFamily="18" charset="0"/>
              </a:rPr>
              <a:t>The work focuses on providing a secure place using CCTV footage as a source to detect harmful weapons by applying the state of the art open-source deep learning algorithms.</a:t>
            </a:r>
          </a:p>
        </p:txBody>
      </p:sp>
      <p:sp>
        <p:nvSpPr>
          <p:cNvPr id="4" name="Footer Placeholder 3">
            <a:extLst>
              <a:ext uri="{FF2B5EF4-FFF2-40B4-BE49-F238E27FC236}">
                <a16:creationId xmlns:a16="http://schemas.microsoft.com/office/drawing/2014/main" id="{D614E242-4E99-370A-62B1-0ECE7958C564}"/>
              </a:ext>
            </a:extLst>
          </p:cNvPr>
          <p:cNvSpPr>
            <a:spLocks noGrp="1"/>
          </p:cNvSpPr>
          <p:nvPr>
            <p:ph type="ftr" sz="quarter" idx="11"/>
          </p:nvPr>
        </p:nvSpPr>
        <p:spPr>
          <a:xfrm>
            <a:off x="1916724" y="6301691"/>
            <a:ext cx="6553200" cy="309282"/>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CCF99BC4-F529-D8DC-6163-6304E443489D}"/>
              </a:ext>
            </a:extLst>
          </p:cNvPr>
          <p:cNvSpPr>
            <a:spLocks noGrp="1"/>
          </p:cNvSpPr>
          <p:nvPr>
            <p:ph type="sldNum" sz="quarter" idx="12"/>
          </p:nvPr>
        </p:nvSpPr>
        <p:spPr/>
        <p:txBody>
          <a:bodyPr/>
          <a:lstStyle/>
          <a:p>
            <a:fld id="{4A5A435B-81E9-4357-A82E-A4F07391AE6F}"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61276-994A-3CA3-E036-B38370B565F2}"/>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2576C099-C2D8-696B-DCA1-8B52A41E1B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68" y="1940161"/>
            <a:ext cx="7256231" cy="4079639"/>
          </a:xfrm>
        </p:spPr>
      </p:pic>
      <p:sp>
        <p:nvSpPr>
          <p:cNvPr id="4" name="Footer Placeholder 3">
            <a:extLst>
              <a:ext uri="{FF2B5EF4-FFF2-40B4-BE49-F238E27FC236}">
                <a16:creationId xmlns:a16="http://schemas.microsoft.com/office/drawing/2014/main" id="{DD8527F7-5A3F-4964-BBBE-7A7BCDC5FD95}"/>
              </a:ext>
            </a:extLst>
          </p:cNvPr>
          <p:cNvSpPr>
            <a:spLocks noGrp="1"/>
          </p:cNvSpPr>
          <p:nvPr>
            <p:ph type="ftr" sz="quarter" idx="11"/>
          </p:nvPr>
        </p:nvSpPr>
        <p:spPr>
          <a:xfrm>
            <a:off x="1524000" y="6553200"/>
            <a:ext cx="5276557" cy="117157"/>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A3EB5E89-FF68-D32C-308A-4D6EAC15FE9E}"/>
              </a:ext>
            </a:extLst>
          </p:cNvPr>
          <p:cNvSpPr>
            <a:spLocks noGrp="1"/>
          </p:cNvSpPr>
          <p:nvPr>
            <p:ph type="sldNum" sz="quarter" idx="12"/>
          </p:nvPr>
        </p:nvSpPr>
        <p:spPr/>
        <p:txBody>
          <a:bodyPr/>
          <a:lstStyle/>
          <a:p>
            <a:fld id="{4A5A435B-81E9-4357-A82E-A4F07391AE6F}" type="slidenum">
              <a:rPr lang="en-US" smtClean="0"/>
              <a:t>20</a:t>
            </a:fld>
            <a:endParaRPr lang="en-US"/>
          </a:p>
        </p:txBody>
      </p:sp>
    </p:spTree>
    <p:extLst>
      <p:ext uri="{BB962C8B-B14F-4D97-AF65-F5344CB8AC3E}">
        <p14:creationId xmlns:p14="http://schemas.microsoft.com/office/powerpoint/2010/main" val="584725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BD526-BA8F-4B81-A1CC-809170ED131D}"/>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0F5E9DAD-A4FF-DB67-9E13-973FCE53D3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3042" y="1904999"/>
            <a:ext cx="7056558" cy="3967377"/>
          </a:xfrm>
        </p:spPr>
      </p:pic>
      <p:sp>
        <p:nvSpPr>
          <p:cNvPr id="4" name="Footer Placeholder 3">
            <a:extLst>
              <a:ext uri="{FF2B5EF4-FFF2-40B4-BE49-F238E27FC236}">
                <a16:creationId xmlns:a16="http://schemas.microsoft.com/office/drawing/2014/main" id="{D2F678F0-3A6E-74C0-BA4F-959CC1B94308}"/>
              </a:ext>
            </a:extLst>
          </p:cNvPr>
          <p:cNvSpPr>
            <a:spLocks noGrp="1"/>
          </p:cNvSpPr>
          <p:nvPr>
            <p:ph type="ftr" sz="quarter" idx="11"/>
          </p:nvPr>
        </p:nvSpPr>
        <p:spPr>
          <a:xfrm>
            <a:off x="2616371" y="6445113"/>
            <a:ext cx="5047957" cy="117157"/>
          </a:xfrm>
        </p:spPr>
        <p:txBody>
          <a:bodyPr/>
          <a:lstStyle/>
          <a:p>
            <a:r>
              <a:rPr lang="en-US"/>
              <a:t>Weapon Detection in Real-Time CCTV Videos Using Deep Learning  Batch-4</a:t>
            </a:r>
          </a:p>
        </p:txBody>
      </p:sp>
      <p:sp>
        <p:nvSpPr>
          <p:cNvPr id="5" name="Slide Number Placeholder 4">
            <a:extLst>
              <a:ext uri="{FF2B5EF4-FFF2-40B4-BE49-F238E27FC236}">
                <a16:creationId xmlns:a16="http://schemas.microsoft.com/office/drawing/2014/main" id="{47DEC6DC-EB8C-DF06-FF52-2FE0627C3298}"/>
              </a:ext>
            </a:extLst>
          </p:cNvPr>
          <p:cNvSpPr>
            <a:spLocks noGrp="1"/>
          </p:cNvSpPr>
          <p:nvPr>
            <p:ph type="sldNum" sz="quarter" idx="12"/>
          </p:nvPr>
        </p:nvSpPr>
        <p:spPr/>
        <p:txBody>
          <a:bodyPr/>
          <a:lstStyle/>
          <a:p>
            <a:fld id="{4A5A435B-81E9-4357-A82E-A4F07391AE6F}" type="slidenum">
              <a:rPr lang="en-US" smtClean="0"/>
              <a:t>21</a:t>
            </a:fld>
            <a:endParaRPr lang="en-US"/>
          </a:p>
        </p:txBody>
      </p:sp>
    </p:spTree>
    <p:extLst>
      <p:ext uri="{BB962C8B-B14F-4D97-AF65-F5344CB8AC3E}">
        <p14:creationId xmlns:p14="http://schemas.microsoft.com/office/powerpoint/2010/main" val="4062546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44D2E-59BB-BCED-773F-E2B7978AC227}"/>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23E65695-147C-FF29-D467-8503389AD7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68" y="1854478"/>
            <a:ext cx="7408631" cy="4165322"/>
          </a:xfrm>
        </p:spPr>
      </p:pic>
      <p:sp>
        <p:nvSpPr>
          <p:cNvPr id="4" name="Footer Placeholder 3">
            <a:extLst>
              <a:ext uri="{FF2B5EF4-FFF2-40B4-BE49-F238E27FC236}">
                <a16:creationId xmlns:a16="http://schemas.microsoft.com/office/drawing/2014/main" id="{83C31835-610B-C76F-D67B-B727FE1BAA8F}"/>
              </a:ext>
            </a:extLst>
          </p:cNvPr>
          <p:cNvSpPr>
            <a:spLocks noGrp="1"/>
          </p:cNvSpPr>
          <p:nvPr>
            <p:ph type="ftr" sz="quarter" idx="11"/>
          </p:nvPr>
        </p:nvSpPr>
        <p:spPr>
          <a:xfrm>
            <a:off x="2115604" y="6265890"/>
            <a:ext cx="4971757" cy="356842"/>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6755E153-E0D8-CFDC-EB3C-20D60EC20B65}"/>
              </a:ext>
            </a:extLst>
          </p:cNvPr>
          <p:cNvSpPr>
            <a:spLocks noGrp="1"/>
          </p:cNvSpPr>
          <p:nvPr>
            <p:ph type="sldNum" sz="quarter" idx="12"/>
          </p:nvPr>
        </p:nvSpPr>
        <p:spPr/>
        <p:txBody>
          <a:bodyPr/>
          <a:lstStyle/>
          <a:p>
            <a:fld id="{4A5A435B-81E9-4357-A82E-A4F07391AE6F}" type="slidenum">
              <a:rPr lang="en-US" smtClean="0"/>
              <a:t>22</a:t>
            </a:fld>
            <a:endParaRPr lang="en-US"/>
          </a:p>
        </p:txBody>
      </p:sp>
    </p:spTree>
    <p:extLst>
      <p:ext uri="{BB962C8B-B14F-4D97-AF65-F5344CB8AC3E}">
        <p14:creationId xmlns:p14="http://schemas.microsoft.com/office/powerpoint/2010/main" val="1416261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6E52-D530-E28A-EFEA-BF448D1EBD00}"/>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9CD6B583-FA17-BE36-2E44-89940536FE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4070" y="1769460"/>
            <a:ext cx="7401730" cy="4161442"/>
          </a:xfrm>
        </p:spPr>
      </p:pic>
      <p:sp>
        <p:nvSpPr>
          <p:cNvPr id="4" name="Footer Placeholder 3">
            <a:extLst>
              <a:ext uri="{FF2B5EF4-FFF2-40B4-BE49-F238E27FC236}">
                <a16:creationId xmlns:a16="http://schemas.microsoft.com/office/drawing/2014/main" id="{E7EA8863-CB4F-8D54-6326-23E3973FBA4F}"/>
              </a:ext>
            </a:extLst>
          </p:cNvPr>
          <p:cNvSpPr>
            <a:spLocks noGrp="1"/>
          </p:cNvSpPr>
          <p:nvPr>
            <p:ph type="ftr" sz="quarter" idx="11"/>
          </p:nvPr>
        </p:nvSpPr>
        <p:spPr>
          <a:xfrm>
            <a:off x="2309556" y="6248400"/>
            <a:ext cx="4590757" cy="271448"/>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11FA0392-7D04-0E14-55DE-44CCE404C890}"/>
              </a:ext>
            </a:extLst>
          </p:cNvPr>
          <p:cNvSpPr>
            <a:spLocks noGrp="1"/>
          </p:cNvSpPr>
          <p:nvPr>
            <p:ph type="sldNum" sz="quarter" idx="12"/>
          </p:nvPr>
        </p:nvSpPr>
        <p:spPr/>
        <p:txBody>
          <a:bodyPr/>
          <a:lstStyle/>
          <a:p>
            <a:fld id="{4A5A435B-81E9-4357-A82E-A4F07391AE6F}" type="slidenum">
              <a:rPr lang="en-US" smtClean="0"/>
              <a:t>23</a:t>
            </a:fld>
            <a:endParaRPr lang="en-US"/>
          </a:p>
        </p:txBody>
      </p:sp>
    </p:spTree>
    <p:extLst>
      <p:ext uri="{BB962C8B-B14F-4D97-AF65-F5344CB8AC3E}">
        <p14:creationId xmlns:p14="http://schemas.microsoft.com/office/powerpoint/2010/main" val="342514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84B8-BF78-FB4B-87C0-789767CE233B}"/>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352C553A-45A3-379F-B42C-CDA471BD96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68" y="1725953"/>
            <a:ext cx="7637231" cy="4293847"/>
          </a:xfrm>
        </p:spPr>
      </p:pic>
      <p:sp>
        <p:nvSpPr>
          <p:cNvPr id="4" name="Footer Placeholder 3">
            <a:extLst>
              <a:ext uri="{FF2B5EF4-FFF2-40B4-BE49-F238E27FC236}">
                <a16:creationId xmlns:a16="http://schemas.microsoft.com/office/drawing/2014/main" id="{2D0A9CF9-34F8-57A9-7DF5-2FA0BD1AE0FC}"/>
              </a:ext>
            </a:extLst>
          </p:cNvPr>
          <p:cNvSpPr>
            <a:spLocks noGrp="1"/>
          </p:cNvSpPr>
          <p:nvPr>
            <p:ph type="ftr" sz="quarter" idx="11"/>
          </p:nvPr>
        </p:nvSpPr>
        <p:spPr>
          <a:xfrm>
            <a:off x="2191358" y="6324600"/>
            <a:ext cx="4743157" cy="193357"/>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60C5581A-AD71-C6B6-1233-2D2D0B8AF429}"/>
              </a:ext>
            </a:extLst>
          </p:cNvPr>
          <p:cNvSpPr>
            <a:spLocks noGrp="1"/>
          </p:cNvSpPr>
          <p:nvPr>
            <p:ph type="sldNum" sz="quarter" idx="12"/>
          </p:nvPr>
        </p:nvSpPr>
        <p:spPr/>
        <p:txBody>
          <a:bodyPr/>
          <a:lstStyle/>
          <a:p>
            <a:fld id="{4A5A435B-81E9-4357-A82E-A4F07391AE6F}" type="slidenum">
              <a:rPr lang="en-US" smtClean="0"/>
              <a:t>24</a:t>
            </a:fld>
            <a:endParaRPr lang="en-US"/>
          </a:p>
        </p:txBody>
      </p:sp>
    </p:spTree>
    <p:extLst>
      <p:ext uri="{BB962C8B-B14F-4D97-AF65-F5344CB8AC3E}">
        <p14:creationId xmlns:p14="http://schemas.microsoft.com/office/powerpoint/2010/main" val="4034990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841E-3034-C2DD-BBA6-472BFEA8F003}"/>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BB21A23A-1A81-0B70-B794-654CCAC1C6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68" y="1811637"/>
            <a:ext cx="7484831" cy="4208163"/>
          </a:xfrm>
        </p:spPr>
      </p:pic>
      <p:sp>
        <p:nvSpPr>
          <p:cNvPr id="4" name="Footer Placeholder 3">
            <a:extLst>
              <a:ext uri="{FF2B5EF4-FFF2-40B4-BE49-F238E27FC236}">
                <a16:creationId xmlns:a16="http://schemas.microsoft.com/office/drawing/2014/main" id="{A22150F6-8E47-0C69-E70E-8E0C487E8CA6}"/>
              </a:ext>
            </a:extLst>
          </p:cNvPr>
          <p:cNvSpPr>
            <a:spLocks noGrp="1"/>
          </p:cNvSpPr>
          <p:nvPr>
            <p:ph type="ftr" sz="quarter" idx="11"/>
          </p:nvPr>
        </p:nvSpPr>
        <p:spPr>
          <a:xfrm>
            <a:off x="2162321" y="6400800"/>
            <a:ext cx="4819357" cy="193357"/>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9EA65222-7141-2873-324E-709F24DE5248}"/>
              </a:ext>
            </a:extLst>
          </p:cNvPr>
          <p:cNvSpPr>
            <a:spLocks noGrp="1"/>
          </p:cNvSpPr>
          <p:nvPr>
            <p:ph type="sldNum" sz="quarter" idx="12"/>
          </p:nvPr>
        </p:nvSpPr>
        <p:spPr/>
        <p:txBody>
          <a:bodyPr/>
          <a:lstStyle/>
          <a:p>
            <a:fld id="{4A5A435B-81E9-4357-A82E-A4F07391AE6F}" type="slidenum">
              <a:rPr lang="en-US" smtClean="0"/>
              <a:t>25</a:t>
            </a:fld>
            <a:endParaRPr lang="en-US"/>
          </a:p>
        </p:txBody>
      </p:sp>
    </p:spTree>
    <p:extLst>
      <p:ext uri="{BB962C8B-B14F-4D97-AF65-F5344CB8AC3E}">
        <p14:creationId xmlns:p14="http://schemas.microsoft.com/office/powerpoint/2010/main" val="3921943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59462-1D17-6AB2-9C50-EEB504053419}"/>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8BD7E835-324B-333D-A96A-CC1FD723A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69" y="2489200"/>
            <a:ext cx="6279686" cy="3530600"/>
          </a:xfrm>
        </p:spPr>
      </p:pic>
      <p:sp>
        <p:nvSpPr>
          <p:cNvPr id="4" name="Footer Placeholder 3">
            <a:extLst>
              <a:ext uri="{FF2B5EF4-FFF2-40B4-BE49-F238E27FC236}">
                <a16:creationId xmlns:a16="http://schemas.microsoft.com/office/drawing/2014/main" id="{5C1F9F28-DFE2-DEEE-3573-5EE6D049EB17}"/>
              </a:ext>
            </a:extLst>
          </p:cNvPr>
          <p:cNvSpPr>
            <a:spLocks noGrp="1"/>
          </p:cNvSpPr>
          <p:nvPr>
            <p:ph type="ftr" sz="quarter" idx="11"/>
          </p:nvPr>
        </p:nvSpPr>
        <p:spPr>
          <a:xfrm>
            <a:off x="2162321" y="6400800"/>
            <a:ext cx="4819357" cy="187703"/>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B9A5B545-5D3C-26B1-A2DB-E024BEF19D78}"/>
              </a:ext>
            </a:extLst>
          </p:cNvPr>
          <p:cNvSpPr>
            <a:spLocks noGrp="1"/>
          </p:cNvSpPr>
          <p:nvPr>
            <p:ph type="sldNum" sz="quarter" idx="12"/>
          </p:nvPr>
        </p:nvSpPr>
        <p:spPr/>
        <p:txBody>
          <a:bodyPr/>
          <a:lstStyle/>
          <a:p>
            <a:fld id="{4A5A435B-81E9-4357-A82E-A4F07391AE6F}" type="slidenum">
              <a:rPr lang="en-US" smtClean="0"/>
              <a:t>26</a:t>
            </a:fld>
            <a:endParaRPr lang="en-US"/>
          </a:p>
        </p:txBody>
      </p:sp>
    </p:spTree>
    <p:extLst>
      <p:ext uri="{BB962C8B-B14F-4D97-AF65-F5344CB8AC3E}">
        <p14:creationId xmlns:p14="http://schemas.microsoft.com/office/powerpoint/2010/main" val="3576835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6028B-9707-0359-80E9-7F895811E7DB}"/>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D97D0DD5-12A3-2E09-FD7E-4EA47A7F4F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69" y="2489200"/>
            <a:ext cx="6279686" cy="3530600"/>
          </a:xfrm>
        </p:spPr>
      </p:pic>
      <p:sp>
        <p:nvSpPr>
          <p:cNvPr id="4" name="Footer Placeholder 3">
            <a:extLst>
              <a:ext uri="{FF2B5EF4-FFF2-40B4-BE49-F238E27FC236}">
                <a16:creationId xmlns:a16="http://schemas.microsoft.com/office/drawing/2014/main" id="{D875FEE1-8700-BE92-80DC-1198B50CCDA0}"/>
              </a:ext>
            </a:extLst>
          </p:cNvPr>
          <p:cNvSpPr>
            <a:spLocks noGrp="1"/>
          </p:cNvSpPr>
          <p:nvPr>
            <p:ph type="ftr" sz="quarter" idx="11"/>
          </p:nvPr>
        </p:nvSpPr>
        <p:spPr>
          <a:xfrm>
            <a:off x="2314721" y="6324600"/>
            <a:ext cx="4514557" cy="263903"/>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80852620-8FBB-BB9C-A97A-925A6109B85F}"/>
              </a:ext>
            </a:extLst>
          </p:cNvPr>
          <p:cNvSpPr>
            <a:spLocks noGrp="1"/>
          </p:cNvSpPr>
          <p:nvPr>
            <p:ph type="sldNum" sz="quarter" idx="12"/>
          </p:nvPr>
        </p:nvSpPr>
        <p:spPr/>
        <p:txBody>
          <a:bodyPr/>
          <a:lstStyle/>
          <a:p>
            <a:fld id="{4A5A435B-81E9-4357-A82E-A4F07391AE6F}" type="slidenum">
              <a:rPr lang="en-US" smtClean="0"/>
              <a:t>27</a:t>
            </a:fld>
            <a:endParaRPr lang="en-US"/>
          </a:p>
        </p:txBody>
      </p:sp>
    </p:spTree>
    <p:extLst>
      <p:ext uri="{BB962C8B-B14F-4D97-AF65-F5344CB8AC3E}">
        <p14:creationId xmlns:p14="http://schemas.microsoft.com/office/powerpoint/2010/main" val="750777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D0D5B-C696-1CE0-6C54-3E7FE3EC61AA}"/>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6548C1EB-A8EB-C434-A7E7-C061380DC8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69" y="2489200"/>
            <a:ext cx="6279686" cy="3530600"/>
          </a:xfrm>
        </p:spPr>
      </p:pic>
      <p:sp>
        <p:nvSpPr>
          <p:cNvPr id="4" name="Footer Placeholder 3">
            <a:extLst>
              <a:ext uri="{FF2B5EF4-FFF2-40B4-BE49-F238E27FC236}">
                <a16:creationId xmlns:a16="http://schemas.microsoft.com/office/drawing/2014/main" id="{47A1DFA5-F8A9-21CF-D03D-F56077B8C4C8}"/>
              </a:ext>
            </a:extLst>
          </p:cNvPr>
          <p:cNvSpPr>
            <a:spLocks noGrp="1"/>
          </p:cNvSpPr>
          <p:nvPr>
            <p:ph type="ftr" sz="quarter" idx="11"/>
          </p:nvPr>
        </p:nvSpPr>
        <p:spPr>
          <a:xfrm>
            <a:off x="2124221" y="6248400"/>
            <a:ext cx="4895557" cy="340103"/>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AA188BFF-9190-B42A-A2C9-2B290037F067}"/>
              </a:ext>
            </a:extLst>
          </p:cNvPr>
          <p:cNvSpPr>
            <a:spLocks noGrp="1"/>
          </p:cNvSpPr>
          <p:nvPr>
            <p:ph type="sldNum" sz="quarter" idx="12"/>
          </p:nvPr>
        </p:nvSpPr>
        <p:spPr/>
        <p:txBody>
          <a:bodyPr/>
          <a:lstStyle/>
          <a:p>
            <a:fld id="{4A5A435B-81E9-4357-A82E-A4F07391AE6F}" type="slidenum">
              <a:rPr lang="en-US" smtClean="0"/>
              <a:t>28</a:t>
            </a:fld>
            <a:endParaRPr lang="en-US"/>
          </a:p>
        </p:txBody>
      </p:sp>
    </p:spTree>
    <p:extLst>
      <p:ext uri="{BB962C8B-B14F-4D97-AF65-F5344CB8AC3E}">
        <p14:creationId xmlns:p14="http://schemas.microsoft.com/office/powerpoint/2010/main" val="1741003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74516-F596-E947-71C8-B8D5CB59E53E}"/>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3BFDDC9B-D449-FC3C-7F9B-820A289845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69" y="2489200"/>
            <a:ext cx="6279686" cy="3530600"/>
          </a:xfrm>
        </p:spPr>
      </p:pic>
      <p:sp>
        <p:nvSpPr>
          <p:cNvPr id="4" name="Footer Placeholder 3">
            <a:extLst>
              <a:ext uri="{FF2B5EF4-FFF2-40B4-BE49-F238E27FC236}">
                <a16:creationId xmlns:a16="http://schemas.microsoft.com/office/drawing/2014/main" id="{C716F423-97BC-0EAA-7832-EF9B7EF3D189}"/>
              </a:ext>
            </a:extLst>
          </p:cNvPr>
          <p:cNvSpPr>
            <a:spLocks noGrp="1"/>
          </p:cNvSpPr>
          <p:nvPr>
            <p:ph type="ftr" sz="quarter" idx="11"/>
          </p:nvPr>
        </p:nvSpPr>
        <p:spPr>
          <a:xfrm>
            <a:off x="1792459" y="6324600"/>
            <a:ext cx="5886157" cy="187703"/>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16894BC7-7AE3-2BD6-BD8C-A361F55005D0}"/>
              </a:ext>
            </a:extLst>
          </p:cNvPr>
          <p:cNvSpPr>
            <a:spLocks noGrp="1"/>
          </p:cNvSpPr>
          <p:nvPr>
            <p:ph type="sldNum" sz="quarter" idx="12"/>
          </p:nvPr>
        </p:nvSpPr>
        <p:spPr/>
        <p:txBody>
          <a:bodyPr/>
          <a:lstStyle/>
          <a:p>
            <a:fld id="{4A5A435B-81E9-4357-A82E-A4F07391AE6F}" type="slidenum">
              <a:rPr lang="en-US" smtClean="0"/>
              <a:t>29</a:t>
            </a:fld>
            <a:endParaRPr lang="en-US"/>
          </a:p>
        </p:txBody>
      </p:sp>
    </p:spTree>
    <p:extLst>
      <p:ext uri="{BB962C8B-B14F-4D97-AF65-F5344CB8AC3E}">
        <p14:creationId xmlns:p14="http://schemas.microsoft.com/office/powerpoint/2010/main" val="1485585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a:xfrm>
            <a:off x="865970" y="2141259"/>
            <a:ext cx="6711654" cy="4195481"/>
          </a:xfrm>
        </p:spPr>
        <p:txBody>
          <a:bodyPr>
            <a:normAutofit/>
          </a:bodyPr>
          <a:lstStyle/>
          <a:p>
            <a:pPr algn="just"/>
            <a:r>
              <a:rPr lang="en-US" dirty="0">
                <a:latin typeface="Times New Roman" panose="02020603050405020304" pitchFamily="18" charset="0"/>
                <a:cs typeface="Times New Roman" panose="02020603050405020304" pitchFamily="18" charset="0"/>
              </a:rPr>
              <a:t>Security and safety is a big concern for today’s modern world. </a:t>
            </a:r>
          </a:p>
          <a:p>
            <a:pPr algn="just"/>
            <a:r>
              <a:rPr lang="en-US" dirty="0">
                <a:latin typeface="Times New Roman" panose="02020603050405020304" pitchFamily="18" charset="0"/>
                <a:cs typeface="Times New Roman" panose="02020603050405020304" pitchFamily="18" charset="0"/>
              </a:rPr>
              <a:t>CCTV cameras are being used for surveillance and to monitor activities.</a:t>
            </a:r>
          </a:p>
          <a:p>
            <a:pPr algn="just"/>
            <a:r>
              <a:rPr lang="en-US" dirty="0">
                <a:latin typeface="Times New Roman" panose="02020603050405020304" pitchFamily="18" charset="0"/>
                <a:cs typeface="Times New Roman" panose="02020603050405020304" pitchFamily="18" charset="0"/>
              </a:rPr>
              <a:t>We need a system that can automatically detect these illegal activities.</a:t>
            </a:r>
          </a:p>
          <a:p>
            <a:pPr algn="just"/>
            <a:r>
              <a:rPr lang="en-US" dirty="0">
                <a:latin typeface="Times New Roman" panose="02020603050405020304" pitchFamily="18" charset="0"/>
                <a:cs typeface="Times New Roman" panose="02020603050405020304" pitchFamily="18" charset="0"/>
              </a:rPr>
              <a:t>We have implemented binary classification assuming pistol class as the reference class and relevant confusion objects inclusion concept is introduced to reduce false positives and false negatives.</a:t>
            </a:r>
          </a:p>
          <a:p>
            <a:pPr algn="just"/>
            <a:r>
              <a:rPr lang="en-US" dirty="0">
                <a:latin typeface="Times New Roman" panose="02020603050405020304" pitchFamily="18" charset="0"/>
                <a:cs typeface="Times New Roman" panose="02020603050405020304" pitchFamily="18" charset="0"/>
              </a:rPr>
              <a:t>Two approaches are used i.e. sliding window/classification and region proposal/object detection.</a:t>
            </a:r>
            <a:endParaRPr lang="en-IN" dirty="0">
              <a:latin typeface="Times New Roman" panose="02020603050405020304" pitchFamily="18" charset="0"/>
              <a:cs typeface="Times New Roman" panose="02020603050405020304" pitchFamily="18" charset="0"/>
            </a:endParaRPr>
          </a:p>
          <a:p>
            <a:endParaRPr lang="en-US" dirty="0"/>
          </a:p>
        </p:txBody>
      </p:sp>
      <p:sp>
        <p:nvSpPr>
          <p:cNvPr id="4" name="Footer Placeholder 3">
            <a:extLst>
              <a:ext uri="{FF2B5EF4-FFF2-40B4-BE49-F238E27FC236}">
                <a16:creationId xmlns:a16="http://schemas.microsoft.com/office/drawing/2014/main" id="{4705A0EE-00C6-125D-AC33-94093A4750B5}"/>
              </a:ext>
            </a:extLst>
          </p:cNvPr>
          <p:cNvSpPr>
            <a:spLocks noGrp="1"/>
          </p:cNvSpPr>
          <p:nvPr>
            <p:ph type="ftr" sz="quarter" idx="11"/>
          </p:nvPr>
        </p:nvSpPr>
        <p:spPr>
          <a:xfrm>
            <a:off x="1777559" y="6341503"/>
            <a:ext cx="6003159" cy="220761"/>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6ED845B9-BC8A-957E-D7A7-1462D93EA70C}"/>
              </a:ext>
            </a:extLst>
          </p:cNvPr>
          <p:cNvSpPr>
            <a:spLocks noGrp="1"/>
          </p:cNvSpPr>
          <p:nvPr>
            <p:ph type="sldNum" sz="quarter" idx="12"/>
          </p:nvPr>
        </p:nvSpPr>
        <p:spPr/>
        <p:txBody>
          <a:bodyPr/>
          <a:lstStyle/>
          <a:p>
            <a:fld id="{4A5A435B-81E9-4357-A82E-A4F07391AE6F}"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92021-62C1-0711-8DD5-B1101CDFF47A}"/>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AD0F47BB-BB2D-C6B9-3664-555AA73D1B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68" y="1854478"/>
            <a:ext cx="7408631" cy="4165322"/>
          </a:xfrm>
        </p:spPr>
      </p:pic>
      <p:sp>
        <p:nvSpPr>
          <p:cNvPr id="4" name="Footer Placeholder 3">
            <a:extLst>
              <a:ext uri="{FF2B5EF4-FFF2-40B4-BE49-F238E27FC236}">
                <a16:creationId xmlns:a16="http://schemas.microsoft.com/office/drawing/2014/main" id="{EF3E7BAB-FE5E-9AC8-C9AB-C1979003A677}"/>
              </a:ext>
            </a:extLst>
          </p:cNvPr>
          <p:cNvSpPr>
            <a:spLocks noGrp="1"/>
          </p:cNvSpPr>
          <p:nvPr>
            <p:ph type="ftr" sz="quarter" idx="11"/>
          </p:nvPr>
        </p:nvSpPr>
        <p:spPr>
          <a:xfrm>
            <a:off x="2209800" y="6400800"/>
            <a:ext cx="5124157" cy="263903"/>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28543D03-3462-78EB-6DF5-DED7F8298774}"/>
              </a:ext>
            </a:extLst>
          </p:cNvPr>
          <p:cNvSpPr>
            <a:spLocks noGrp="1"/>
          </p:cNvSpPr>
          <p:nvPr>
            <p:ph type="sldNum" sz="quarter" idx="12"/>
          </p:nvPr>
        </p:nvSpPr>
        <p:spPr/>
        <p:txBody>
          <a:bodyPr/>
          <a:lstStyle/>
          <a:p>
            <a:fld id="{4A5A435B-81E9-4357-A82E-A4F07391AE6F}" type="slidenum">
              <a:rPr lang="en-US" smtClean="0"/>
              <a:t>30</a:t>
            </a:fld>
            <a:endParaRPr lang="en-US"/>
          </a:p>
        </p:txBody>
      </p:sp>
    </p:spTree>
    <p:extLst>
      <p:ext uri="{BB962C8B-B14F-4D97-AF65-F5344CB8AC3E}">
        <p14:creationId xmlns:p14="http://schemas.microsoft.com/office/powerpoint/2010/main" val="2494029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B6BA9-1423-88FD-3549-7A95F21B0AE5}"/>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C5E81519-4932-B0E8-1689-A8492AA745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68" y="1762204"/>
            <a:ext cx="7572755" cy="4257596"/>
          </a:xfrm>
        </p:spPr>
      </p:pic>
      <p:sp>
        <p:nvSpPr>
          <p:cNvPr id="4" name="Footer Placeholder 3">
            <a:extLst>
              <a:ext uri="{FF2B5EF4-FFF2-40B4-BE49-F238E27FC236}">
                <a16:creationId xmlns:a16="http://schemas.microsoft.com/office/drawing/2014/main" id="{7328F9FC-3C84-0A5B-6BA4-0FE13DE85F93}"/>
              </a:ext>
            </a:extLst>
          </p:cNvPr>
          <p:cNvSpPr>
            <a:spLocks noGrp="1"/>
          </p:cNvSpPr>
          <p:nvPr>
            <p:ph type="ftr" sz="quarter" idx="11"/>
          </p:nvPr>
        </p:nvSpPr>
        <p:spPr>
          <a:xfrm>
            <a:off x="1792459" y="6223467"/>
            <a:ext cx="5886157" cy="353090"/>
          </a:xfrm>
        </p:spPr>
        <p:txBody>
          <a:bodyPr/>
          <a:lstStyle/>
          <a:p>
            <a:r>
              <a:rPr lang="en-US"/>
              <a:t>Weapon Detection in Real-Time CCTV Videos Using Deep Learning  Batch-4</a:t>
            </a:r>
          </a:p>
        </p:txBody>
      </p:sp>
      <p:sp>
        <p:nvSpPr>
          <p:cNvPr id="5" name="Slide Number Placeholder 4">
            <a:extLst>
              <a:ext uri="{FF2B5EF4-FFF2-40B4-BE49-F238E27FC236}">
                <a16:creationId xmlns:a16="http://schemas.microsoft.com/office/drawing/2014/main" id="{903B1CBC-43D4-4665-D15E-28F129D0E435}"/>
              </a:ext>
            </a:extLst>
          </p:cNvPr>
          <p:cNvSpPr>
            <a:spLocks noGrp="1"/>
          </p:cNvSpPr>
          <p:nvPr>
            <p:ph type="sldNum" sz="quarter" idx="12"/>
          </p:nvPr>
        </p:nvSpPr>
        <p:spPr/>
        <p:txBody>
          <a:bodyPr/>
          <a:lstStyle/>
          <a:p>
            <a:fld id="{4A5A435B-81E9-4357-A82E-A4F07391AE6F}" type="slidenum">
              <a:rPr lang="en-US" smtClean="0"/>
              <a:t>31</a:t>
            </a:fld>
            <a:endParaRPr lang="en-US"/>
          </a:p>
        </p:txBody>
      </p:sp>
    </p:spTree>
    <p:extLst>
      <p:ext uri="{BB962C8B-B14F-4D97-AF65-F5344CB8AC3E}">
        <p14:creationId xmlns:p14="http://schemas.microsoft.com/office/powerpoint/2010/main" val="1023889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82952-47EB-3168-6255-FB519B11BED9}"/>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A8AE4D13-1DC7-EC72-29F6-03F301B95D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68" y="1897320"/>
            <a:ext cx="7332431" cy="4122480"/>
          </a:xfrm>
        </p:spPr>
      </p:pic>
      <p:sp>
        <p:nvSpPr>
          <p:cNvPr id="4" name="Footer Placeholder 3">
            <a:extLst>
              <a:ext uri="{FF2B5EF4-FFF2-40B4-BE49-F238E27FC236}">
                <a16:creationId xmlns:a16="http://schemas.microsoft.com/office/drawing/2014/main" id="{AF3BC916-6FB2-EE9C-DDD7-A0A289B97A42}"/>
              </a:ext>
            </a:extLst>
          </p:cNvPr>
          <p:cNvSpPr>
            <a:spLocks noGrp="1"/>
          </p:cNvSpPr>
          <p:nvPr>
            <p:ph type="ftr" sz="quarter" idx="11"/>
          </p:nvPr>
        </p:nvSpPr>
        <p:spPr>
          <a:xfrm>
            <a:off x="2114842" y="6374567"/>
            <a:ext cx="6114757" cy="187703"/>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EDAD89E7-33FB-2807-A650-0FC0340B4012}"/>
              </a:ext>
            </a:extLst>
          </p:cNvPr>
          <p:cNvSpPr>
            <a:spLocks noGrp="1"/>
          </p:cNvSpPr>
          <p:nvPr>
            <p:ph type="sldNum" sz="quarter" idx="12"/>
          </p:nvPr>
        </p:nvSpPr>
        <p:spPr/>
        <p:txBody>
          <a:bodyPr/>
          <a:lstStyle/>
          <a:p>
            <a:fld id="{4A5A435B-81E9-4357-A82E-A4F07391AE6F}" type="slidenum">
              <a:rPr lang="en-US" smtClean="0"/>
              <a:t>32</a:t>
            </a:fld>
            <a:endParaRPr lang="en-US"/>
          </a:p>
        </p:txBody>
      </p:sp>
    </p:spTree>
    <p:extLst>
      <p:ext uri="{BB962C8B-B14F-4D97-AF65-F5344CB8AC3E}">
        <p14:creationId xmlns:p14="http://schemas.microsoft.com/office/powerpoint/2010/main" val="3044255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2691871"/>
            <a:ext cx="8305800" cy="1143000"/>
          </a:xfrm>
        </p:spPr>
        <p:txBody>
          <a:bodyPr/>
          <a:lstStyle/>
          <a:p>
            <a:pPr algn="ctr"/>
            <a:r>
              <a:rPr lang="en-US" sz="5400" u="sng" dirty="0">
                <a:solidFill>
                  <a:schemeClr val="accent1"/>
                </a:solidFill>
                <a:latin typeface="Times New Roman" panose="02020603050405020304" pitchFamily="18" charset="0"/>
                <a:cs typeface="Times New Roman" panose="02020603050405020304" pitchFamily="18" charset="0"/>
              </a:rPr>
              <a:t>Thank You</a:t>
            </a:r>
          </a:p>
        </p:txBody>
      </p:sp>
      <p:sp>
        <p:nvSpPr>
          <p:cNvPr id="3" name="Footer Placeholder 2">
            <a:extLst>
              <a:ext uri="{FF2B5EF4-FFF2-40B4-BE49-F238E27FC236}">
                <a16:creationId xmlns:a16="http://schemas.microsoft.com/office/drawing/2014/main" id="{83C4DAED-9A03-B5CF-97FB-A9CAEC934DFE}"/>
              </a:ext>
            </a:extLst>
          </p:cNvPr>
          <p:cNvSpPr>
            <a:spLocks noGrp="1"/>
          </p:cNvSpPr>
          <p:nvPr>
            <p:ph type="ftr" sz="quarter" idx="11"/>
          </p:nvPr>
        </p:nvSpPr>
        <p:spPr>
          <a:xfrm>
            <a:off x="1371600" y="5943600"/>
            <a:ext cx="6858000" cy="228660"/>
          </a:xfrm>
        </p:spPr>
        <p:txBody>
          <a:bodyPr/>
          <a:lstStyle/>
          <a:p>
            <a:r>
              <a:rPr lang="en-US" sz="1200" dirty="0"/>
              <a:t>Weapon Detection in Real-Time CCTV Videos Using Deep Learning  Batch-4</a:t>
            </a:r>
          </a:p>
        </p:txBody>
      </p:sp>
      <p:sp>
        <p:nvSpPr>
          <p:cNvPr id="4" name="Slide Number Placeholder 3">
            <a:extLst>
              <a:ext uri="{FF2B5EF4-FFF2-40B4-BE49-F238E27FC236}">
                <a16:creationId xmlns:a16="http://schemas.microsoft.com/office/drawing/2014/main" id="{6AD59C85-1B3F-C98F-2998-E4DC7C9AEA73}"/>
              </a:ext>
            </a:extLst>
          </p:cNvPr>
          <p:cNvSpPr>
            <a:spLocks noGrp="1"/>
          </p:cNvSpPr>
          <p:nvPr>
            <p:ph type="sldNum" sz="quarter" idx="12"/>
          </p:nvPr>
        </p:nvSpPr>
        <p:spPr/>
        <p:txBody>
          <a:bodyPr/>
          <a:lstStyle/>
          <a:p>
            <a:fld id="{4A5A435B-81E9-4357-A82E-A4F07391AE6F}" type="slidenum">
              <a:rPr lang="en-US" smtClean="0"/>
              <a:t>33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Requirements</a:t>
            </a:r>
          </a:p>
        </p:txBody>
      </p:sp>
      <p:sp>
        <p:nvSpPr>
          <p:cNvPr id="3" name="Content Placeholder 2"/>
          <p:cNvSpPr>
            <a:spLocks noGrp="1"/>
          </p:cNvSpPr>
          <p:nvPr>
            <p:ph idx="1"/>
          </p:nvPr>
        </p:nvSpPr>
        <p:spPr>
          <a:xfrm>
            <a:off x="932082" y="2103969"/>
            <a:ext cx="6711654" cy="4195481"/>
          </a:xfrm>
        </p:spPr>
        <p:txBody>
          <a:bodyPr>
            <a:normAutofit/>
          </a:bodyPr>
          <a:lstStyle/>
          <a:p>
            <a:r>
              <a:rPr lang="en-US" dirty="0">
                <a:latin typeface="Times New Roman" panose="02020603050405020304" pitchFamily="18" charset="0"/>
                <a:cs typeface="Times New Roman" panose="02020603050405020304" pitchFamily="18" charset="0"/>
              </a:rPr>
              <a:t>Software Requirements:</a:t>
            </a:r>
          </a:p>
          <a:p>
            <a:pPr marL="0" indent="0">
              <a:buNone/>
            </a:pPr>
            <a:r>
              <a:rPr lang="en-US" dirty="0">
                <a:latin typeface="Times New Roman" panose="02020603050405020304" pitchFamily="18" charset="0"/>
                <a:cs typeface="Times New Roman" panose="02020603050405020304" pitchFamily="18" charset="0"/>
              </a:rPr>
              <a:t>	Operating system : Windows 10 and above</a:t>
            </a:r>
          </a:p>
          <a:p>
            <a:pPr marL="0" indent="0">
              <a:buNone/>
            </a:pPr>
            <a:r>
              <a:rPr lang="en-US" dirty="0">
                <a:latin typeface="Times New Roman" panose="02020603050405020304" pitchFamily="18" charset="0"/>
                <a:cs typeface="Times New Roman" panose="02020603050405020304" pitchFamily="18" charset="0"/>
              </a:rPr>
              <a:t>	Language Requirement : Python</a:t>
            </a:r>
          </a:p>
          <a:p>
            <a:r>
              <a:rPr lang="en-US" dirty="0">
                <a:latin typeface="Times New Roman" panose="02020603050405020304" pitchFamily="18" charset="0"/>
                <a:cs typeface="Times New Roman" panose="02020603050405020304" pitchFamily="18" charset="0"/>
              </a:rPr>
              <a:t>Hardware requirements:</a:t>
            </a:r>
          </a:p>
          <a:p>
            <a:pPr marL="0" indent="0">
              <a:buNone/>
            </a:pPr>
            <a:r>
              <a:rPr lang="en-US" dirty="0">
                <a:latin typeface="Times New Roman" panose="02020603050405020304" pitchFamily="18" charset="0"/>
                <a:cs typeface="Times New Roman" panose="02020603050405020304" pitchFamily="18" charset="0"/>
              </a:rPr>
              <a:t>	Processor: i5 processor based computer</a:t>
            </a:r>
          </a:p>
          <a:p>
            <a:pPr marL="0" indent="0">
              <a:buNone/>
            </a:pPr>
            <a:r>
              <a:rPr lang="en-US" dirty="0">
                <a:latin typeface="Times New Roman" panose="02020603050405020304" pitchFamily="18" charset="0"/>
                <a:cs typeface="Times New Roman" panose="02020603050405020304" pitchFamily="18" charset="0"/>
              </a:rPr>
              <a:t>	Good Internet Connectivity</a:t>
            </a:r>
          </a:p>
          <a:p>
            <a:pPr marL="0" indent="0">
              <a:buNone/>
            </a:pPr>
            <a:r>
              <a:rPr lang="en-US" dirty="0">
                <a:latin typeface="Times New Roman" panose="02020603050405020304" pitchFamily="18" charset="0"/>
                <a:cs typeface="Times New Roman" panose="02020603050405020304" pitchFamily="18" charset="0"/>
              </a:rPr>
              <a:t>	Memory: 1GB</a:t>
            </a:r>
          </a:p>
          <a:p>
            <a:pPr marL="0" indent="0">
              <a:buNone/>
            </a:pPr>
            <a:r>
              <a:rPr lang="en-US" dirty="0">
                <a:latin typeface="Times New Roman" panose="02020603050405020304" pitchFamily="18" charset="0"/>
                <a:cs typeface="Times New Roman" panose="02020603050405020304" pitchFamily="18" charset="0"/>
              </a:rPr>
              <a:t>	Hard Drive : 50GB</a:t>
            </a:r>
          </a:p>
        </p:txBody>
      </p:sp>
      <p:sp>
        <p:nvSpPr>
          <p:cNvPr id="5" name="Footer Placeholder 4">
            <a:extLst>
              <a:ext uri="{FF2B5EF4-FFF2-40B4-BE49-F238E27FC236}">
                <a16:creationId xmlns:a16="http://schemas.microsoft.com/office/drawing/2014/main" id="{F50263AE-0218-9C18-4BB3-D6A5DF65D30E}"/>
              </a:ext>
            </a:extLst>
          </p:cNvPr>
          <p:cNvSpPr>
            <a:spLocks noGrp="1"/>
          </p:cNvSpPr>
          <p:nvPr>
            <p:ph type="ftr" sz="quarter" idx="11"/>
          </p:nvPr>
        </p:nvSpPr>
        <p:spPr>
          <a:xfrm>
            <a:off x="1959663" y="6281844"/>
            <a:ext cx="6510261" cy="360332"/>
          </a:xfrm>
        </p:spPr>
        <p:txBody>
          <a:bodyPr/>
          <a:lstStyle/>
          <a:p>
            <a:r>
              <a:rPr lang="en-US" dirty="0"/>
              <a:t>Weapon Detection in Real-Time CCTV Videos Using Deep Learning  Batch-4</a:t>
            </a:r>
          </a:p>
        </p:txBody>
      </p:sp>
      <p:sp>
        <p:nvSpPr>
          <p:cNvPr id="6" name="Slide Number Placeholder 5">
            <a:extLst>
              <a:ext uri="{FF2B5EF4-FFF2-40B4-BE49-F238E27FC236}">
                <a16:creationId xmlns:a16="http://schemas.microsoft.com/office/drawing/2014/main" id="{47A99CC8-2940-5862-F0EB-5EE70878C5D6}"/>
              </a:ext>
            </a:extLst>
          </p:cNvPr>
          <p:cNvSpPr>
            <a:spLocks noGrp="1"/>
          </p:cNvSpPr>
          <p:nvPr>
            <p:ph type="sldNum" sz="quarter" idx="12"/>
          </p:nvPr>
        </p:nvSpPr>
        <p:spPr/>
        <p:txBody>
          <a:bodyPr/>
          <a:lstStyle/>
          <a:p>
            <a:fld id="{4A5A435B-81E9-4357-A82E-A4F07391AE6F}"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61865-AEF2-8C9B-6C1E-1AE2913BA9A6}"/>
              </a:ext>
            </a:extLst>
          </p:cNvPr>
          <p:cNvSpPr>
            <a:spLocks noGrp="1"/>
          </p:cNvSpPr>
          <p:nvPr>
            <p:ph type="title"/>
          </p:nvPr>
        </p:nvSpPr>
        <p:spPr/>
        <p:txBody>
          <a:bodyPr/>
          <a:lstStyle/>
          <a:p>
            <a:r>
              <a:rPr lang="en-IN" dirty="0"/>
              <a:t>Dataset</a:t>
            </a:r>
          </a:p>
        </p:txBody>
      </p:sp>
      <p:sp>
        <p:nvSpPr>
          <p:cNvPr id="3" name="Content Placeholder 2">
            <a:extLst>
              <a:ext uri="{FF2B5EF4-FFF2-40B4-BE49-F238E27FC236}">
                <a16:creationId xmlns:a16="http://schemas.microsoft.com/office/drawing/2014/main" id="{AD16472A-8D79-0D67-B9E7-A527A8F928CB}"/>
              </a:ext>
            </a:extLst>
          </p:cNvPr>
          <p:cNvSpPr>
            <a:spLocks noGrp="1"/>
          </p:cNvSpPr>
          <p:nvPr>
            <p:ph idx="1"/>
          </p:nvPr>
        </p:nvSpPr>
        <p:spPr>
          <a:xfrm>
            <a:off x="864382" y="2489200"/>
            <a:ext cx="7289018" cy="3530600"/>
          </a:xfrm>
        </p:spPr>
        <p:txBody>
          <a:bodyPr/>
          <a:lstStyle/>
          <a:p>
            <a:r>
              <a:rPr lang="en-US" sz="1800" dirty="0">
                <a:effectLst/>
                <a:latin typeface="Times New Roman" panose="02020603050405020304" pitchFamily="18" charset="0"/>
                <a:ea typeface="Times New Roman" panose="02020603050405020304" pitchFamily="18" charset="0"/>
              </a:rPr>
              <a:t>To train all those algorithms there is no public dataset available so author of this paper is creating his own dataset from CCTV images. So we have downloaded few KNIVES and GUNS images from Google to train algorithms.</a:t>
            </a:r>
          </a:p>
          <a:p>
            <a:r>
              <a:rPr lang="en-IN" dirty="0">
                <a:latin typeface="Times New Roman" panose="02020603050405020304" pitchFamily="18" charset="0"/>
              </a:rPr>
              <a:t>The dataset include:</a:t>
            </a:r>
          </a:p>
          <a:p>
            <a:r>
              <a:rPr lang="en-IN" dirty="0">
                <a:latin typeface="Times New Roman" panose="02020603050405020304" pitchFamily="18" charset="0"/>
              </a:rPr>
              <a:t>Knife</a:t>
            </a:r>
          </a:p>
          <a:p>
            <a:r>
              <a:rPr lang="en-IN" dirty="0">
                <a:latin typeface="Times New Roman" panose="02020603050405020304" pitchFamily="18" charset="0"/>
              </a:rPr>
              <a:t>Guns</a:t>
            </a:r>
          </a:p>
        </p:txBody>
      </p:sp>
      <p:sp>
        <p:nvSpPr>
          <p:cNvPr id="4" name="Footer Placeholder 3">
            <a:extLst>
              <a:ext uri="{FF2B5EF4-FFF2-40B4-BE49-F238E27FC236}">
                <a16:creationId xmlns:a16="http://schemas.microsoft.com/office/drawing/2014/main" id="{DE77F229-E5E0-38C4-5D44-0A5BD0D0F690}"/>
              </a:ext>
            </a:extLst>
          </p:cNvPr>
          <p:cNvSpPr>
            <a:spLocks noGrp="1"/>
          </p:cNvSpPr>
          <p:nvPr>
            <p:ph type="ftr" sz="quarter" idx="11"/>
          </p:nvPr>
        </p:nvSpPr>
        <p:spPr>
          <a:xfrm>
            <a:off x="1524000" y="6371770"/>
            <a:ext cx="6343672" cy="381000"/>
          </a:xfrm>
        </p:spPr>
        <p:txBody>
          <a:bodyPr/>
          <a:lstStyle/>
          <a:p>
            <a:r>
              <a:rPr lang="en-US"/>
              <a:t>Weapon Detection in Real-Time CCTV Videos Using Deep Learning  Batch-4</a:t>
            </a:r>
          </a:p>
        </p:txBody>
      </p:sp>
      <p:sp>
        <p:nvSpPr>
          <p:cNvPr id="5" name="Slide Number Placeholder 4">
            <a:extLst>
              <a:ext uri="{FF2B5EF4-FFF2-40B4-BE49-F238E27FC236}">
                <a16:creationId xmlns:a16="http://schemas.microsoft.com/office/drawing/2014/main" id="{7064C6A4-978D-B4A2-6458-AE6D57672AC4}"/>
              </a:ext>
            </a:extLst>
          </p:cNvPr>
          <p:cNvSpPr>
            <a:spLocks noGrp="1"/>
          </p:cNvSpPr>
          <p:nvPr>
            <p:ph type="sldNum" sz="quarter" idx="12"/>
          </p:nvPr>
        </p:nvSpPr>
        <p:spPr/>
        <p:txBody>
          <a:bodyPr/>
          <a:lstStyle/>
          <a:p>
            <a:fld id="{4A5A435B-81E9-4357-A82E-A4F07391AE6F}" type="slidenum">
              <a:rPr lang="en-US" smtClean="0"/>
              <a:t>5</a:t>
            </a:fld>
            <a:endParaRPr lang="en-US"/>
          </a:p>
        </p:txBody>
      </p:sp>
    </p:spTree>
    <p:extLst>
      <p:ext uri="{BB962C8B-B14F-4D97-AF65-F5344CB8AC3E}">
        <p14:creationId xmlns:p14="http://schemas.microsoft.com/office/powerpoint/2010/main" val="2945519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0FF19-6118-F22E-B0F7-445E8E557D22}"/>
              </a:ext>
            </a:extLst>
          </p:cNvPr>
          <p:cNvSpPr>
            <a:spLocks noGrp="1"/>
          </p:cNvSpPr>
          <p:nvPr>
            <p:ph type="title"/>
          </p:nvPr>
        </p:nvSpPr>
        <p:spPr/>
        <p:txBody>
          <a:bodyPr/>
          <a:lstStyle/>
          <a:p>
            <a:endParaRPr lang="en-IN"/>
          </a:p>
        </p:txBody>
      </p:sp>
      <p:sp>
        <p:nvSpPr>
          <p:cNvPr id="4" name="Footer Placeholder 3">
            <a:extLst>
              <a:ext uri="{FF2B5EF4-FFF2-40B4-BE49-F238E27FC236}">
                <a16:creationId xmlns:a16="http://schemas.microsoft.com/office/drawing/2014/main" id="{AAC4B143-3FB5-C649-5961-CCC27B99A301}"/>
              </a:ext>
            </a:extLst>
          </p:cNvPr>
          <p:cNvSpPr>
            <a:spLocks noGrp="1"/>
          </p:cNvSpPr>
          <p:nvPr>
            <p:ph type="ftr" sz="quarter" idx="11"/>
          </p:nvPr>
        </p:nvSpPr>
        <p:spPr>
          <a:xfrm>
            <a:off x="2287759" y="6466606"/>
            <a:ext cx="5352757" cy="186372"/>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84FFAF62-1CA9-AEC8-F182-9BC2B41FFCA8}"/>
              </a:ext>
            </a:extLst>
          </p:cNvPr>
          <p:cNvSpPr>
            <a:spLocks noGrp="1"/>
          </p:cNvSpPr>
          <p:nvPr>
            <p:ph type="sldNum" sz="quarter" idx="12"/>
          </p:nvPr>
        </p:nvSpPr>
        <p:spPr/>
        <p:txBody>
          <a:bodyPr/>
          <a:lstStyle/>
          <a:p>
            <a:fld id="{4A5A435B-81E9-4357-A82E-A4F07391AE6F}" type="slidenum">
              <a:rPr lang="en-US" smtClean="0"/>
              <a:t>6</a:t>
            </a:fld>
            <a:endParaRPr lang="en-US"/>
          </a:p>
        </p:txBody>
      </p:sp>
      <p:pic>
        <p:nvPicPr>
          <p:cNvPr id="6" name="Content Placeholder 5">
            <a:extLst>
              <a:ext uri="{FF2B5EF4-FFF2-40B4-BE49-F238E27FC236}">
                <a16:creationId xmlns:a16="http://schemas.microsoft.com/office/drawing/2014/main" id="{7FD0C676-8372-F243-BB64-7C60AB895B36}"/>
              </a:ext>
            </a:extLst>
          </p:cNvPr>
          <p:cNvPicPr>
            <a:picLocks noGrp="1" noChangeAspect="1"/>
          </p:cNvPicPr>
          <p:nvPr>
            <p:ph idx="1"/>
          </p:nvPr>
        </p:nvPicPr>
        <p:blipFill>
          <a:blip r:embed="rId2"/>
          <a:stretch>
            <a:fillRect/>
          </a:stretch>
        </p:blipFill>
        <p:spPr>
          <a:xfrm>
            <a:off x="674243" y="1548065"/>
            <a:ext cx="7795514" cy="4382837"/>
          </a:xfrm>
          <a:prstGeom prst="rect">
            <a:avLst/>
          </a:prstGeom>
        </p:spPr>
      </p:pic>
    </p:spTree>
    <p:extLst>
      <p:ext uri="{BB962C8B-B14F-4D97-AF65-F5344CB8AC3E}">
        <p14:creationId xmlns:p14="http://schemas.microsoft.com/office/powerpoint/2010/main" val="669079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F72D8-4EBC-9C99-D1A9-A7151B5B961A}"/>
              </a:ext>
            </a:extLst>
          </p:cNvPr>
          <p:cNvSpPr>
            <a:spLocks noGrp="1"/>
          </p:cNvSpPr>
          <p:nvPr>
            <p:ph type="title"/>
          </p:nvPr>
        </p:nvSpPr>
        <p:spPr/>
        <p:txBody>
          <a:bodyPr/>
          <a:lstStyle/>
          <a:p>
            <a:r>
              <a:rPr lang="en-US" sz="2800" b="1" dirty="0">
                <a:effectLst/>
                <a:latin typeface="Times New Roman" panose="02020603050405020304" pitchFamily="18" charset="0"/>
                <a:ea typeface="Times New Roman" panose="02020603050405020304" pitchFamily="18" charset="0"/>
              </a:rPr>
              <a:t>Algorithm</a:t>
            </a:r>
            <a:endParaRPr lang="en-IN" sz="2800" dirty="0"/>
          </a:p>
        </p:txBody>
      </p:sp>
      <p:sp>
        <p:nvSpPr>
          <p:cNvPr id="3" name="Content Placeholder 2">
            <a:extLst>
              <a:ext uri="{FF2B5EF4-FFF2-40B4-BE49-F238E27FC236}">
                <a16:creationId xmlns:a16="http://schemas.microsoft.com/office/drawing/2014/main" id="{4B49D7FF-7E3C-DA7B-53AB-42E53C0E3082}"/>
              </a:ext>
            </a:extLst>
          </p:cNvPr>
          <p:cNvSpPr>
            <a:spLocks noGrp="1"/>
          </p:cNvSpPr>
          <p:nvPr>
            <p:ph idx="1"/>
          </p:nvPr>
        </p:nvSpPr>
        <p:spPr>
          <a:xfrm>
            <a:off x="864382" y="2489200"/>
            <a:ext cx="7441418" cy="3530600"/>
          </a:xfrm>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YOLOV4:</a:t>
            </a:r>
          </a:p>
          <a:p>
            <a:r>
              <a:rPr lang="en-US" sz="1800" dirty="0">
                <a:effectLst/>
                <a:latin typeface="Times New Roman" panose="02020603050405020304" pitchFamily="18" charset="0"/>
                <a:ea typeface="Times New Roman" panose="02020603050405020304" pitchFamily="18" charset="0"/>
              </a:rPr>
              <a:t>YOLOv4 prioritizes real-time object detection and training takes place on a single CPU. </a:t>
            </a:r>
          </a:p>
          <a:p>
            <a:r>
              <a:rPr lang="en-US" sz="1800" dirty="0">
                <a:effectLst/>
                <a:latin typeface="Times New Roman" panose="02020603050405020304" pitchFamily="18" charset="0"/>
                <a:ea typeface="Times New Roman" panose="02020603050405020304" pitchFamily="18" charset="0"/>
              </a:rPr>
              <a:t>There are two types of models, one and two-staged object detectors.</a:t>
            </a:r>
          </a:p>
          <a:p>
            <a:pPr marL="0" indent="0">
              <a:buNone/>
            </a:pPr>
            <a:endParaRPr lang="en-IN" sz="18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690E2AC-AAB9-97B3-4D59-0220A7C84D04}"/>
              </a:ext>
            </a:extLst>
          </p:cNvPr>
          <p:cNvSpPr>
            <a:spLocks noGrp="1"/>
          </p:cNvSpPr>
          <p:nvPr>
            <p:ph type="ftr" sz="quarter" idx="11"/>
          </p:nvPr>
        </p:nvSpPr>
        <p:spPr>
          <a:xfrm>
            <a:off x="1933085" y="6246461"/>
            <a:ext cx="5276557" cy="263903"/>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7DE1F568-30C7-8EFC-44BC-27BC75ABABE0}"/>
              </a:ext>
            </a:extLst>
          </p:cNvPr>
          <p:cNvSpPr>
            <a:spLocks noGrp="1"/>
          </p:cNvSpPr>
          <p:nvPr>
            <p:ph type="sldNum" sz="quarter" idx="12"/>
          </p:nvPr>
        </p:nvSpPr>
        <p:spPr/>
        <p:txBody>
          <a:bodyPr/>
          <a:lstStyle/>
          <a:p>
            <a:fld id="{4A5A435B-81E9-4357-A82E-A4F07391AE6F}" type="slidenum">
              <a:rPr lang="en-US" smtClean="0"/>
              <a:t>7</a:t>
            </a:fld>
            <a:endParaRPr lang="en-US"/>
          </a:p>
        </p:txBody>
      </p:sp>
      <p:pic>
        <p:nvPicPr>
          <p:cNvPr id="6" name="Content Placeholder 4">
            <a:extLst>
              <a:ext uri="{FF2B5EF4-FFF2-40B4-BE49-F238E27FC236}">
                <a16:creationId xmlns:a16="http://schemas.microsoft.com/office/drawing/2014/main" id="{BF6F5079-1BA8-AA89-0232-10389FA941A1}"/>
              </a:ext>
            </a:extLst>
          </p:cNvPr>
          <p:cNvPicPr>
            <a:picLocks noChangeAspect="1"/>
          </p:cNvPicPr>
          <p:nvPr/>
        </p:nvPicPr>
        <p:blipFill rotWithShape="1">
          <a:blip r:embed="rId2"/>
          <a:srcRect l="15025" t="32679" r="14999" b="33292"/>
          <a:stretch/>
        </p:blipFill>
        <p:spPr>
          <a:xfrm>
            <a:off x="590843" y="3936845"/>
            <a:ext cx="7714958" cy="2281041"/>
          </a:xfrm>
          <a:prstGeom prst="rect">
            <a:avLst/>
          </a:prstGeom>
        </p:spPr>
      </p:pic>
    </p:spTree>
    <p:extLst>
      <p:ext uri="{BB962C8B-B14F-4D97-AF65-F5344CB8AC3E}">
        <p14:creationId xmlns:p14="http://schemas.microsoft.com/office/powerpoint/2010/main" val="384569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a:bodyPr>
          <a:lstStyle/>
          <a:p>
            <a:r>
              <a:rPr lang="en-US" dirty="0"/>
              <a:t>MODULES</a:t>
            </a:r>
          </a:p>
        </p:txBody>
      </p:sp>
      <p:sp>
        <p:nvSpPr>
          <p:cNvPr id="3" name="Content Placeholder 2"/>
          <p:cNvSpPr>
            <a:spLocks noGrp="1"/>
          </p:cNvSpPr>
          <p:nvPr>
            <p:ph idx="1"/>
          </p:nvPr>
        </p:nvSpPr>
        <p:spPr>
          <a:xfrm>
            <a:off x="609600" y="2295070"/>
            <a:ext cx="8229600" cy="4267200"/>
          </a:xfrm>
        </p:spPr>
        <p:txBody>
          <a:bodyPr>
            <a:noAutofit/>
          </a:bodyPr>
          <a:lstStyle/>
          <a:p>
            <a:pPr marL="0" indent="0">
              <a:buNone/>
            </a:pPr>
            <a:r>
              <a:rPr lang="en-US" sz="1800" dirty="0">
                <a:latin typeface="Times New Roman" panose="02020603050405020304" pitchFamily="18" charset="0"/>
                <a:cs typeface="Times New Roman" panose="02020603050405020304" pitchFamily="18" charset="0"/>
              </a:rPr>
              <a:t>To implement this project we have designed following modules:</a:t>
            </a:r>
          </a:p>
          <a:p>
            <a:pPr lvl="0"/>
            <a:r>
              <a:rPr lang="en-US" sz="1800" dirty="0">
                <a:latin typeface="Times New Roman" panose="02020603050405020304" pitchFamily="18" charset="0"/>
                <a:cs typeface="Times New Roman" panose="02020603050405020304" pitchFamily="18" charset="0"/>
              </a:rPr>
              <a:t>Upload Weapon Dataset: using this module we will upload dataset to application</a:t>
            </a:r>
          </a:p>
          <a:p>
            <a:pPr lvl="0"/>
            <a:r>
              <a:rPr lang="en-US" sz="1800" dirty="0">
                <a:latin typeface="Times New Roman" panose="02020603050405020304" pitchFamily="18" charset="0"/>
                <a:cs typeface="Times New Roman" panose="02020603050405020304" pitchFamily="18" charset="0"/>
              </a:rPr>
              <a:t>Load Yolov4 Weapon Detection Model: this will read dataset images and then trained or load Yolov4 model and then calculate its prediction accuracy</a:t>
            </a:r>
          </a:p>
          <a:p>
            <a:pPr lvl="0"/>
            <a:r>
              <a:rPr lang="en-US" sz="1800" dirty="0">
                <a:latin typeface="Times New Roman" panose="02020603050405020304" pitchFamily="18" charset="0"/>
                <a:cs typeface="Times New Roman" panose="02020603050405020304" pitchFamily="18" charset="0"/>
              </a:rPr>
              <a:t>Upload Image: using this module we will upload test image</a:t>
            </a:r>
          </a:p>
          <a:p>
            <a:pPr lvl="0"/>
            <a:r>
              <a:rPr lang="en-US" sz="1800" dirty="0">
                <a:latin typeface="Times New Roman" panose="02020603050405020304" pitchFamily="18" charset="0"/>
                <a:cs typeface="Times New Roman" panose="02020603050405020304" pitchFamily="18" charset="0"/>
              </a:rPr>
              <a:t>Detect Weapon from Image: using this module we will apply Yolov4 model on loaded image to detect weapon</a:t>
            </a:r>
          </a:p>
          <a:p>
            <a:pPr lvl="0"/>
            <a:r>
              <a:rPr lang="en-US" sz="1800" dirty="0">
                <a:latin typeface="Times New Roman" panose="02020603050405020304" pitchFamily="18" charset="0"/>
                <a:cs typeface="Times New Roman" panose="02020603050405020304" pitchFamily="18" charset="0"/>
              </a:rPr>
              <a:t>Detect Weapon from Video: using this module we will upload video and then YoloV4 will analyse each frame in the video to detect weapon</a:t>
            </a:r>
          </a:p>
          <a:p>
            <a:pPr lvl="0"/>
            <a:r>
              <a:rPr lang="en-US" sz="1800" dirty="0">
                <a:latin typeface="Times New Roman" panose="02020603050405020304" pitchFamily="18" charset="0"/>
                <a:cs typeface="Times New Roman" panose="02020603050405020304" pitchFamily="18" charset="0"/>
              </a:rPr>
              <a:t>Weapon Detection Training Accuracy-Loss Graph: using this module we will plot YoloV4 training accuracy and loss graph</a:t>
            </a:r>
          </a:p>
        </p:txBody>
      </p:sp>
      <p:sp>
        <p:nvSpPr>
          <p:cNvPr id="5" name="Footer Placeholder 4">
            <a:extLst>
              <a:ext uri="{FF2B5EF4-FFF2-40B4-BE49-F238E27FC236}">
                <a16:creationId xmlns:a16="http://schemas.microsoft.com/office/drawing/2014/main" id="{C1C4D856-58B6-9242-3D51-388EEDC21F06}"/>
              </a:ext>
            </a:extLst>
          </p:cNvPr>
          <p:cNvSpPr>
            <a:spLocks noGrp="1"/>
          </p:cNvSpPr>
          <p:nvPr>
            <p:ph type="ftr" sz="quarter" idx="11"/>
          </p:nvPr>
        </p:nvSpPr>
        <p:spPr>
          <a:xfrm>
            <a:off x="2133600" y="6379707"/>
            <a:ext cx="6172200" cy="365125"/>
          </a:xfrm>
        </p:spPr>
        <p:txBody>
          <a:bodyPr/>
          <a:lstStyle/>
          <a:p>
            <a:r>
              <a:rPr lang="en-US" dirty="0"/>
              <a:t>Weapon Detection in Real-Time CCTV Videos Using Deep Learning  Batch-4</a:t>
            </a:r>
          </a:p>
        </p:txBody>
      </p:sp>
      <p:sp>
        <p:nvSpPr>
          <p:cNvPr id="4" name="Slide Number Placeholder 3">
            <a:extLst>
              <a:ext uri="{FF2B5EF4-FFF2-40B4-BE49-F238E27FC236}">
                <a16:creationId xmlns:a16="http://schemas.microsoft.com/office/drawing/2014/main" id="{D1DDBF01-A801-6A33-91FE-64CCE61FBC6F}"/>
              </a:ext>
            </a:extLst>
          </p:cNvPr>
          <p:cNvSpPr>
            <a:spLocks noGrp="1"/>
          </p:cNvSpPr>
          <p:nvPr>
            <p:ph type="sldNum" sz="quarter" idx="12"/>
          </p:nvPr>
        </p:nvSpPr>
        <p:spPr/>
        <p:txBody>
          <a:bodyPr/>
          <a:lstStyle/>
          <a:p>
            <a:fld id="{B6F15528-21DE-4FAA-801E-634DDDAF4B2B}" type="slidenum">
              <a:rPr lang="en-US" sz="2400" smtClean="0"/>
              <a:pPr/>
              <a:t>8</a:t>
            </a:fld>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a:t>
            </a:r>
          </a:p>
        </p:txBody>
      </p:sp>
      <p:sp>
        <p:nvSpPr>
          <p:cNvPr id="5" name="Footer Placeholder 4">
            <a:extLst>
              <a:ext uri="{FF2B5EF4-FFF2-40B4-BE49-F238E27FC236}">
                <a16:creationId xmlns:a16="http://schemas.microsoft.com/office/drawing/2014/main" id="{04694037-F453-C16C-7815-B097381D20DD}"/>
              </a:ext>
            </a:extLst>
          </p:cNvPr>
          <p:cNvSpPr>
            <a:spLocks noGrp="1"/>
          </p:cNvSpPr>
          <p:nvPr>
            <p:ph type="ftr" sz="quarter" idx="11"/>
          </p:nvPr>
        </p:nvSpPr>
        <p:spPr>
          <a:xfrm>
            <a:off x="2219325" y="6367214"/>
            <a:ext cx="5638800" cy="365125"/>
          </a:xfrm>
        </p:spPr>
        <p:txBody>
          <a:bodyPr/>
          <a:lstStyle/>
          <a:p>
            <a:r>
              <a:rPr lang="en-US" dirty="0"/>
              <a:t>WEAPON DETECTION IN REAL-TIME CCTV VIDEOS USING DEEP LEARNING Batch-4</a:t>
            </a:r>
          </a:p>
        </p:txBody>
      </p:sp>
      <p:sp>
        <p:nvSpPr>
          <p:cNvPr id="3" name="Slide Number Placeholder 2">
            <a:extLst>
              <a:ext uri="{FF2B5EF4-FFF2-40B4-BE49-F238E27FC236}">
                <a16:creationId xmlns:a16="http://schemas.microsoft.com/office/drawing/2014/main" id="{57A5EFD6-B162-24C7-C6C5-C8B8A0030E79}"/>
              </a:ext>
            </a:extLst>
          </p:cNvPr>
          <p:cNvSpPr>
            <a:spLocks noGrp="1"/>
          </p:cNvSpPr>
          <p:nvPr>
            <p:ph type="sldNum" sz="quarter" idx="12"/>
          </p:nvPr>
        </p:nvSpPr>
        <p:spPr/>
        <p:txBody>
          <a:bodyPr/>
          <a:lstStyle/>
          <a:p>
            <a:fld id="{B6F15528-21DE-4FAA-801E-634DDDAF4B2B}" type="slidenum">
              <a:rPr lang="en-US" sz="2400" smtClean="0"/>
              <a:pPr/>
              <a:t>9</a:t>
            </a:fld>
            <a:endParaRPr lang="en-US" sz="2400" dirty="0"/>
          </a:p>
        </p:txBody>
      </p:sp>
      <p:pic>
        <p:nvPicPr>
          <p:cNvPr id="4" name="Picture 3"/>
          <p:cNvPicPr/>
          <p:nvPr/>
        </p:nvPicPr>
        <p:blipFill>
          <a:blip r:embed="rId2"/>
          <a:srcRect/>
          <a:stretch>
            <a:fillRect/>
          </a:stretch>
        </p:blipFill>
        <p:spPr bwMode="auto">
          <a:xfrm>
            <a:off x="2209800" y="2438400"/>
            <a:ext cx="5330290" cy="3810000"/>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295</TotalTime>
  <Words>835</Words>
  <Application>Microsoft Office PowerPoint</Application>
  <PresentationFormat>On-screen Show (4:3)</PresentationFormat>
  <Paragraphs>123</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Century Gothic</vt:lpstr>
      <vt:lpstr>Consolas</vt:lpstr>
      <vt:lpstr>Times New Roman</vt:lpstr>
      <vt:lpstr>Wingdings 3</vt:lpstr>
      <vt:lpstr>Ion Boardroom</vt:lpstr>
      <vt:lpstr>Weapon Detection in Real-Time CCTV Videos Using Deep Learning</vt:lpstr>
      <vt:lpstr>Problem Statement </vt:lpstr>
      <vt:lpstr>Abstract</vt:lpstr>
      <vt:lpstr>Requirements</vt:lpstr>
      <vt:lpstr>Dataset</vt:lpstr>
      <vt:lpstr>PowerPoint Presentation</vt:lpstr>
      <vt:lpstr>Algorithm</vt:lpstr>
      <vt:lpstr>MODULES</vt:lpstr>
      <vt:lpstr>SYSTEM ARCHITECTURE</vt:lpstr>
      <vt:lpstr>DATAFLOW DIAGRAM</vt:lpstr>
      <vt:lpstr>USECASE DIAGRAM</vt:lpstr>
      <vt:lpstr>ACTIVITYDIAGRAM</vt:lpstr>
      <vt:lpstr>SEQUENCE DIAGRAM</vt:lpstr>
      <vt:lpstr>COLLABORATION DIAGRAM</vt:lpstr>
      <vt:lpstr>CLASS DIAGRAM</vt:lpstr>
      <vt:lpstr>COMPONENT DIAGRAM</vt:lpstr>
      <vt:lpstr>DATAFLOW DIAGRAM</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exam2</dc:creator>
  <cp:lastModifiedBy>battinanandini2002@gmail.com</cp:lastModifiedBy>
  <cp:revision>22</cp:revision>
  <dcterms:created xsi:type="dcterms:W3CDTF">2022-08-08T03:13:26Z</dcterms:created>
  <dcterms:modified xsi:type="dcterms:W3CDTF">2022-11-09T17:37:17Z</dcterms:modified>
</cp:coreProperties>
</file>